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25" r:id="rId4"/>
    <p:sldId id="326" r:id="rId5"/>
    <p:sldId id="327" r:id="rId6"/>
    <p:sldId id="328" r:id="rId7"/>
    <p:sldId id="330" r:id="rId8"/>
    <p:sldId id="331" r:id="rId9"/>
    <p:sldId id="291" r:id="rId10"/>
    <p:sldId id="262" r:id="rId11"/>
    <p:sldId id="323" r:id="rId12"/>
    <p:sldId id="324" r:id="rId13"/>
    <p:sldId id="313" r:id="rId14"/>
    <p:sldId id="295" r:id="rId15"/>
    <p:sldId id="268" r:id="rId16"/>
    <p:sldId id="316" r:id="rId17"/>
    <p:sldId id="286" r:id="rId18"/>
    <p:sldId id="317" r:id="rId19"/>
    <p:sldId id="287" r:id="rId20"/>
    <p:sldId id="318" r:id="rId21"/>
    <p:sldId id="319" r:id="rId22"/>
    <p:sldId id="321" r:id="rId23"/>
    <p:sldId id="349" r:id="rId24"/>
    <p:sldId id="339" r:id="rId25"/>
    <p:sldId id="340" r:id="rId26"/>
    <p:sldId id="341" r:id="rId27"/>
    <p:sldId id="353" r:id="rId28"/>
    <p:sldId id="345" r:id="rId29"/>
    <p:sldId id="278" r:id="rId30"/>
    <p:sldId id="279" r:id="rId31"/>
    <p:sldId id="333" r:id="rId32"/>
    <p:sldId id="314" r:id="rId33"/>
    <p:sldId id="322" r:id="rId34"/>
    <p:sldId id="272" r:id="rId35"/>
    <p:sldId id="329" r:id="rId36"/>
    <p:sldId id="338" r:id="rId37"/>
    <p:sldId id="337" r:id="rId38"/>
    <p:sldId id="355" r:id="rId39"/>
  </p:sldIdLst>
  <p:sldSz cx="9144000" cy="6858000" type="screen4x3"/>
  <p:notesSz cx="7099300" cy="10234613"/>
  <p:defaultTextStyle>
    <a:defPPr>
      <a:defRPr lang="en-GB"/>
    </a:defPPr>
    <a:lvl1pPr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742950" indent="-28575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11430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6002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2057400" indent="-228600" algn="l" defTabSz="457200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FF66"/>
    <a:srgbClr val="FF0066"/>
    <a:srgbClr val="33CC33"/>
    <a:srgbClr val="99CC00"/>
    <a:srgbClr val="666633"/>
    <a:srgbClr val="CCFF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6"/>
  </p:normalViewPr>
  <p:slideViewPr>
    <p:cSldViewPr>
      <p:cViewPr varScale="1">
        <p:scale>
          <a:sx n="102" d="100"/>
          <a:sy n="102" d="100"/>
        </p:scale>
        <p:origin x="1368" y="1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Users\anna\Desktop\AAAAAAAAA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C:\Users\anna\Desktop\AAAAAAAAA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2784179241306"/>
          <c:y val="0.0997069450461814"/>
          <c:w val="0.66927580158496"/>
          <c:h val="0.734953400849306"/>
        </c:manualLayout>
      </c:layout>
      <c:scatterChart>
        <c:scatterStyle val="lineMarker"/>
        <c:varyColors val="0"/>
        <c:ser>
          <c:idx val="0"/>
          <c:order val="0"/>
          <c:tx>
            <c:v>0 degree plane</c:v>
          </c:tx>
          <c:spPr>
            <a:ln w="66675">
              <a:noFill/>
            </a:ln>
          </c:spPr>
          <c:yVal>
            <c:numRef>
              <c:f>Лист1!$A$1:$A$9</c:f>
              <c:numCache>
                <c:formatCode>General</c:formatCode>
                <c:ptCount val="9"/>
                <c:pt idx="0">
                  <c:v>0.926957</c:v>
                </c:pt>
                <c:pt idx="1">
                  <c:v>0.95114</c:v>
                </c:pt>
                <c:pt idx="2">
                  <c:v>0.928747</c:v>
                </c:pt>
                <c:pt idx="3">
                  <c:v>0.954789</c:v>
                </c:pt>
                <c:pt idx="4">
                  <c:v>0.906073</c:v>
                </c:pt>
                <c:pt idx="5">
                  <c:v>0.945944</c:v>
                </c:pt>
                <c:pt idx="6">
                  <c:v>0.957394</c:v>
                </c:pt>
                <c:pt idx="7">
                  <c:v>0.928063</c:v>
                </c:pt>
                <c:pt idx="8">
                  <c:v>0.923363</c:v>
                </c:pt>
              </c:numCache>
            </c:numRef>
          </c:yVal>
          <c:smooth val="0"/>
        </c:ser>
        <c:ser>
          <c:idx val="1"/>
          <c:order val="1"/>
          <c:tx>
            <c:v>15 degree plane</c:v>
          </c:tx>
          <c:spPr>
            <a:ln w="66675">
              <a:noFill/>
            </a:ln>
          </c:spPr>
          <c:yVal>
            <c:numRef>
              <c:f>Лист1!$D$1:$D$9</c:f>
              <c:numCache>
                <c:formatCode>0.0000000000000</c:formatCode>
                <c:ptCount val="9"/>
                <c:pt idx="0">
                  <c:v>0.92674</c:v>
                </c:pt>
                <c:pt idx="1">
                  <c:v>0.949119</c:v>
                </c:pt>
                <c:pt idx="2">
                  <c:v>0.9344</c:v>
                </c:pt>
                <c:pt idx="3">
                  <c:v>0.959202</c:v>
                </c:pt>
                <c:pt idx="4">
                  <c:v>0.918861</c:v>
                </c:pt>
                <c:pt idx="5">
                  <c:v>0.953704</c:v>
                </c:pt>
                <c:pt idx="6">
                  <c:v>0.912121</c:v>
                </c:pt>
                <c:pt idx="7">
                  <c:v>0.934494</c:v>
                </c:pt>
                <c:pt idx="8">
                  <c:v>0.930921</c:v>
                </c:pt>
              </c:numCache>
            </c:numRef>
          </c:yVal>
          <c:smooth val="0"/>
        </c:ser>
        <c:ser>
          <c:idx val="2"/>
          <c:order val="2"/>
          <c:tx>
            <c:v>0&amp;15 degree planes</c:v>
          </c:tx>
          <c:spPr>
            <a:ln w="66675">
              <a:noFill/>
            </a:ln>
          </c:spPr>
          <c:yVal>
            <c:numRef>
              <c:f>Лист1!$F$1:$F$9</c:f>
              <c:numCache>
                <c:formatCode>0.000000000000000</c:formatCode>
                <c:ptCount val="9"/>
                <c:pt idx="0">
                  <c:v>0.914654</c:v>
                </c:pt>
                <c:pt idx="1">
                  <c:v>0.943124</c:v>
                </c:pt>
                <c:pt idx="2">
                  <c:v>0.921409</c:v>
                </c:pt>
                <c:pt idx="3">
                  <c:v>0.947969</c:v>
                </c:pt>
                <c:pt idx="4">
                  <c:v>0.895387</c:v>
                </c:pt>
                <c:pt idx="5">
                  <c:v>0.933783</c:v>
                </c:pt>
                <c:pt idx="6">
                  <c:v>0.916038</c:v>
                </c:pt>
                <c:pt idx="7">
                  <c:v>0.916404</c:v>
                </c:pt>
                <c:pt idx="8">
                  <c:v>0.909732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2192080"/>
        <c:axId val="-2099589392"/>
      </c:scatterChart>
      <c:valAx>
        <c:axId val="-21021920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Chamber number</a:t>
                </a:r>
                <a:endParaRPr lang="ru-RU"/>
              </a:p>
            </c:rich>
          </c:tx>
          <c:overlay val="0"/>
        </c:title>
        <c:majorTickMark val="out"/>
        <c:minorTickMark val="none"/>
        <c:tickLblPos val="low"/>
        <c:crossAx val="-2099589392"/>
        <c:crosses val="autoZero"/>
        <c:crossBetween val="midCat"/>
        <c:majorUnit val="1.0"/>
      </c:valAx>
      <c:valAx>
        <c:axId val="-2099589392"/>
        <c:scaling>
          <c:orientation val="minMax"/>
          <c:max val="1.0"/>
          <c:min val="0.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  <a:endParaRPr lang="ru-RU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02192080"/>
        <c:crosses val="autoZero"/>
        <c:crossBetween val="midCat"/>
      </c:valAx>
      <c:spPr>
        <a:solidFill>
          <a:srgbClr val="F6F6F8"/>
        </a:solidFill>
        <a:ln>
          <a:solidFill>
            <a:schemeClr val="tx2"/>
          </a:solidFill>
        </a:ln>
      </c:spPr>
    </c:plotArea>
    <c:legend>
      <c:legendPos val="r"/>
      <c:layout>
        <c:manualLayout>
          <c:xMode val="edge"/>
          <c:yMode val="edge"/>
          <c:x val="0.800075377938139"/>
          <c:y val="0.234710478379154"/>
          <c:w val="0.197300412757297"/>
          <c:h val="0.389884316682871"/>
        </c:manualLayout>
      </c:layout>
      <c:overlay val="0"/>
    </c:legend>
    <c:plotVisOnly val="1"/>
    <c:dispBlanksAs val="gap"/>
    <c:showDLblsOverMax val="0"/>
  </c:chart>
  <c:spPr>
    <a:gradFill rotWithShape="1">
      <a:gsLst>
        <a:gs pos="0">
          <a:schemeClr val="accent3">
            <a:tint val="73000"/>
            <a:satMod val="150000"/>
          </a:schemeClr>
        </a:gs>
        <a:gs pos="25000">
          <a:schemeClr val="accent3">
            <a:tint val="96000"/>
            <a:shade val="80000"/>
            <a:satMod val="105000"/>
          </a:schemeClr>
        </a:gs>
        <a:gs pos="38000">
          <a:schemeClr val="accent3">
            <a:tint val="96000"/>
            <a:shade val="59000"/>
            <a:satMod val="120000"/>
          </a:schemeClr>
        </a:gs>
        <a:gs pos="55000">
          <a:schemeClr val="accent3">
            <a:shade val="57000"/>
            <a:satMod val="120000"/>
          </a:schemeClr>
        </a:gs>
        <a:gs pos="80000">
          <a:schemeClr val="accent3">
            <a:shade val="56000"/>
            <a:satMod val="145000"/>
          </a:schemeClr>
        </a:gs>
        <a:gs pos="88000">
          <a:schemeClr val="accent3">
            <a:shade val="63000"/>
            <a:satMod val="160000"/>
          </a:schemeClr>
        </a:gs>
        <a:gs pos="100000">
          <a:schemeClr val="accent3">
            <a:tint val="99555"/>
            <a:satMod val="155000"/>
          </a:schemeClr>
        </a:gs>
      </a:gsLst>
      <a:lin ang="5400000" scaled="1"/>
    </a:gradFill>
    <a:ln>
      <a:noFill/>
    </a:ln>
    <a:effectLst>
      <a:glow rad="76200">
        <a:schemeClr val="accent3">
          <a:tint val="30000"/>
          <a:shade val="95000"/>
          <a:satMod val="300000"/>
          <a:alpha val="50000"/>
        </a:schemeClr>
      </a:glow>
    </a:effectLst>
    <a:scene3d>
      <a:camera prst="orthographicFront" fov="0">
        <a:rot lat="0" lon="0" rev="0"/>
      </a:camera>
      <a:lightRig rig="harsh" dir="t">
        <a:rot lat="6000000" lon="6000000" rev="0"/>
      </a:lightRig>
    </a:scene3d>
    <a:sp3d contourW="10000" prstMaterial="metal">
      <a:bevelT w="20000" h="9000" prst="softRound"/>
      <a:contourClr>
        <a:schemeClr val="accent3">
          <a:shade val="30000"/>
          <a:satMod val="200000"/>
        </a:schemeClr>
      </a:contourClr>
    </a:sp3d>
  </c:spPr>
  <c:txPr>
    <a:bodyPr/>
    <a:lstStyle/>
    <a:p>
      <a:pPr>
        <a:defRPr sz="2400" baseline="0">
          <a:solidFill>
            <a:schemeClr val="lt1"/>
          </a:solidFill>
          <a:latin typeface="+mn-lt"/>
          <a:ea typeface="+mn-ea"/>
          <a:cs typeface="+mn-cs"/>
        </a:defRPr>
      </a:pPr>
      <a:endParaRPr lang="es-ES_tradnl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2784179241306"/>
          <c:y val="0.0997069450461814"/>
          <c:w val="0.66927580158496"/>
          <c:h val="0.734953400849306"/>
        </c:manualLayout>
      </c:layout>
      <c:scatterChart>
        <c:scatterStyle val="lineMarker"/>
        <c:varyColors val="0"/>
        <c:ser>
          <c:idx val="0"/>
          <c:order val="0"/>
          <c:tx>
            <c:v>0 degree plane</c:v>
          </c:tx>
          <c:spPr>
            <a:ln w="66675">
              <a:noFill/>
            </a:ln>
          </c:spPr>
          <c:yVal>
            <c:numRef>
              <c:f>Лист1!$A$1:$A$9</c:f>
              <c:numCache>
                <c:formatCode>General</c:formatCode>
                <c:ptCount val="9"/>
                <c:pt idx="0">
                  <c:v>0.926957</c:v>
                </c:pt>
                <c:pt idx="1">
                  <c:v>0.95114</c:v>
                </c:pt>
                <c:pt idx="2">
                  <c:v>0.928747</c:v>
                </c:pt>
                <c:pt idx="3">
                  <c:v>0.954789</c:v>
                </c:pt>
                <c:pt idx="4">
                  <c:v>0.906073</c:v>
                </c:pt>
                <c:pt idx="5">
                  <c:v>0.945944</c:v>
                </c:pt>
                <c:pt idx="6">
                  <c:v>0.957394</c:v>
                </c:pt>
                <c:pt idx="7">
                  <c:v>0.928063</c:v>
                </c:pt>
                <c:pt idx="8">
                  <c:v>0.923363</c:v>
                </c:pt>
              </c:numCache>
            </c:numRef>
          </c:yVal>
          <c:smooth val="0"/>
        </c:ser>
        <c:ser>
          <c:idx val="1"/>
          <c:order val="1"/>
          <c:tx>
            <c:v>15 degree plane</c:v>
          </c:tx>
          <c:spPr>
            <a:ln w="66675">
              <a:noFill/>
            </a:ln>
          </c:spPr>
          <c:yVal>
            <c:numRef>
              <c:f>Лист1!$D$1:$D$9</c:f>
              <c:numCache>
                <c:formatCode>0.0000000000000</c:formatCode>
                <c:ptCount val="9"/>
                <c:pt idx="0">
                  <c:v>0.92674</c:v>
                </c:pt>
                <c:pt idx="1">
                  <c:v>0.949119</c:v>
                </c:pt>
                <c:pt idx="2">
                  <c:v>0.9344</c:v>
                </c:pt>
                <c:pt idx="3">
                  <c:v>0.959202</c:v>
                </c:pt>
                <c:pt idx="4">
                  <c:v>0.918861</c:v>
                </c:pt>
                <c:pt idx="5">
                  <c:v>0.953704</c:v>
                </c:pt>
                <c:pt idx="6">
                  <c:v>0.912121</c:v>
                </c:pt>
                <c:pt idx="7">
                  <c:v>0.934494</c:v>
                </c:pt>
                <c:pt idx="8">
                  <c:v>0.930921</c:v>
                </c:pt>
              </c:numCache>
            </c:numRef>
          </c:yVal>
          <c:smooth val="0"/>
        </c:ser>
        <c:ser>
          <c:idx val="2"/>
          <c:order val="2"/>
          <c:tx>
            <c:v>0&amp;15 degree planes</c:v>
          </c:tx>
          <c:spPr>
            <a:ln w="66675">
              <a:noFill/>
            </a:ln>
          </c:spPr>
          <c:yVal>
            <c:numRef>
              <c:f>Лист1!$F$1:$F$9</c:f>
              <c:numCache>
                <c:formatCode>0.000000000000000</c:formatCode>
                <c:ptCount val="9"/>
                <c:pt idx="0">
                  <c:v>0.914654</c:v>
                </c:pt>
                <c:pt idx="1">
                  <c:v>0.943124</c:v>
                </c:pt>
                <c:pt idx="2">
                  <c:v>0.921409</c:v>
                </c:pt>
                <c:pt idx="3">
                  <c:v>0.947969</c:v>
                </c:pt>
                <c:pt idx="4">
                  <c:v>0.895387</c:v>
                </c:pt>
                <c:pt idx="5">
                  <c:v>0.933783</c:v>
                </c:pt>
                <c:pt idx="6">
                  <c:v>0.916038</c:v>
                </c:pt>
                <c:pt idx="7">
                  <c:v>0.916404</c:v>
                </c:pt>
                <c:pt idx="8">
                  <c:v>0.909732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9469904"/>
        <c:axId val="-2099464672"/>
      </c:scatterChart>
      <c:valAx>
        <c:axId val="-20994699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Chamber number</a:t>
                </a:r>
                <a:endParaRPr lang="ru-RU"/>
              </a:p>
            </c:rich>
          </c:tx>
          <c:overlay val="0"/>
        </c:title>
        <c:majorTickMark val="out"/>
        <c:minorTickMark val="none"/>
        <c:tickLblPos val="low"/>
        <c:crossAx val="-2099464672"/>
        <c:crosses val="autoZero"/>
        <c:crossBetween val="midCat"/>
        <c:majorUnit val="1.0"/>
      </c:valAx>
      <c:valAx>
        <c:axId val="-2099464672"/>
        <c:scaling>
          <c:orientation val="minMax"/>
          <c:max val="1.0"/>
          <c:min val="0.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Efficiency</a:t>
                </a:r>
                <a:endParaRPr lang="ru-RU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99469904"/>
        <c:crosses val="autoZero"/>
        <c:crossBetween val="midCat"/>
      </c:valAx>
      <c:spPr>
        <a:solidFill>
          <a:srgbClr val="F6F6F8"/>
        </a:solidFill>
        <a:ln>
          <a:solidFill>
            <a:schemeClr val="tx2"/>
          </a:solidFill>
        </a:ln>
      </c:spPr>
    </c:plotArea>
    <c:legend>
      <c:legendPos val="r"/>
      <c:layout>
        <c:manualLayout>
          <c:xMode val="edge"/>
          <c:yMode val="edge"/>
          <c:x val="0.800075377938139"/>
          <c:y val="0.234710478379154"/>
          <c:w val="0.197300412757297"/>
          <c:h val="0.389884316682871"/>
        </c:manualLayout>
      </c:layout>
      <c:overlay val="0"/>
    </c:legend>
    <c:plotVisOnly val="1"/>
    <c:dispBlanksAs val="gap"/>
    <c:showDLblsOverMax val="0"/>
  </c:chart>
  <c:spPr>
    <a:gradFill rotWithShape="1">
      <a:gsLst>
        <a:gs pos="0">
          <a:schemeClr val="accent3">
            <a:tint val="73000"/>
            <a:satMod val="150000"/>
          </a:schemeClr>
        </a:gs>
        <a:gs pos="25000">
          <a:schemeClr val="accent3">
            <a:tint val="96000"/>
            <a:shade val="80000"/>
            <a:satMod val="105000"/>
          </a:schemeClr>
        </a:gs>
        <a:gs pos="38000">
          <a:schemeClr val="accent3">
            <a:tint val="96000"/>
            <a:shade val="59000"/>
            <a:satMod val="120000"/>
          </a:schemeClr>
        </a:gs>
        <a:gs pos="55000">
          <a:schemeClr val="accent3">
            <a:shade val="57000"/>
            <a:satMod val="120000"/>
          </a:schemeClr>
        </a:gs>
        <a:gs pos="80000">
          <a:schemeClr val="accent3">
            <a:shade val="56000"/>
            <a:satMod val="145000"/>
          </a:schemeClr>
        </a:gs>
        <a:gs pos="88000">
          <a:schemeClr val="accent3">
            <a:shade val="63000"/>
            <a:satMod val="160000"/>
          </a:schemeClr>
        </a:gs>
        <a:gs pos="100000">
          <a:schemeClr val="accent3">
            <a:tint val="99555"/>
            <a:satMod val="155000"/>
          </a:schemeClr>
        </a:gs>
      </a:gsLst>
      <a:lin ang="5400000" scaled="1"/>
    </a:gradFill>
    <a:ln>
      <a:noFill/>
    </a:ln>
    <a:effectLst>
      <a:glow rad="76200">
        <a:schemeClr val="accent3">
          <a:tint val="30000"/>
          <a:shade val="95000"/>
          <a:satMod val="300000"/>
          <a:alpha val="50000"/>
        </a:schemeClr>
      </a:glow>
    </a:effectLst>
    <a:scene3d>
      <a:camera prst="orthographicFront" fov="0">
        <a:rot lat="0" lon="0" rev="0"/>
      </a:camera>
      <a:lightRig rig="harsh" dir="t">
        <a:rot lat="6000000" lon="6000000" rev="0"/>
      </a:lightRig>
    </a:scene3d>
    <a:sp3d contourW="10000" prstMaterial="metal">
      <a:bevelT w="20000" h="9000" prst="softRound"/>
      <a:contourClr>
        <a:schemeClr val="accent3">
          <a:shade val="30000"/>
          <a:satMod val="200000"/>
        </a:schemeClr>
      </a:contourClr>
    </a:sp3d>
  </c:spPr>
  <c:txPr>
    <a:bodyPr/>
    <a:lstStyle/>
    <a:p>
      <a:pPr>
        <a:defRPr sz="2400" baseline="0">
          <a:solidFill>
            <a:schemeClr val="lt1"/>
          </a:solidFill>
          <a:latin typeface="+mn-lt"/>
          <a:ea typeface="+mn-ea"/>
          <a:cs typeface="+mn-cs"/>
        </a:defRPr>
      </a:pPr>
      <a:endParaRPr lang="es-ES_tradnl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4" Type="http://schemas.openxmlformats.org/officeDocument/2006/relationships/image" Target="../media/image81.wmf"/><Relationship Id="rId5" Type="http://schemas.openxmlformats.org/officeDocument/2006/relationships/image" Target="../media/image82.wmf"/><Relationship Id="rId6" Type="http://schemas.openxmlformats.org/officeDocument/2006/relationships/image" Target="../media/image83.wmf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9" Type="http://schemas.openxmlformats.org/officeDocument/2006/relationships/image" Target="../media/image86.emf"/><Relationship Id="rId1" Type="http://schemas.openxmlformats.org/officeDocument/2006/relationships/image" Target="../media/image78.wmf"/><Relationship Id="rId2" Type="http://schemas.openxmlformats.org/officeDocument/2006/relationships/image" Target="../media/image7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Relationship Id="rId2" Type="http://schemas.openxmlformats.org/officeDocument/2006/relationships/image" Target="../media/image9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45059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45060" name="AutoShape 3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45061" name="Text Box 4"/>
          <p:cNvSpPr txBox="1">
            <a:spLocks noChangeArrowheads="1"/>
          </p:cNvSpPr>
          <p:nvPr/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45062" name="Text Box 5"/>
          <p:cNvSpPr txBox="1">
            <a:spLocks noChangeArrowheads="1"/>
          </p:cNvSpPr>
          <p:nvPr/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45063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6950" y="768350"/>
            <a:ext cx="5111750" cy="3832225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5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5312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noProof="0" smtClean="0"/>
          </a:p>
        </p:txBody>
      </p:sp>
      <p:sp>
        <p:nvSpPr>
          <p:cNvPr id="45065" name="Text Box 8"/>
          <p:cNvSpPr txBox="1">
            <a:spLocks noChangeArrowheads="1"/>
          </p:cNvSpPr>
          <p:nvPr/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1850"/>
            <a:ext cx="3071812" cy="50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00" tIns="49680" rIns="99000" bIns="4968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300" b="0">
                <a:solidFill>
                  <a:srgbClr val="000000"/>
                </a:solidFill>
              </a:defRPr>
            </a:lvl1pPr>
          </a:lstStyle>
          <a:p>
            <a:fld id="{EEFC8491-AE1B-0A4E-AEB5-246BEB17696C}" type="slidenum">
              <a:rPr lang="ru-RU" altLang="ru-RU"/>
              <a:pPr/>
              <a:t>‹Nr.›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91601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2B5246A-73BE-7547-B4D8-F1E04543FDF0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460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184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08412F4-5189-6548-B54D-40F29A9AAF12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52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9947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3B4FC90-85C4-2446-9CB2-9074F17D1C59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ln/>
        </p:spPr>
      </p:sp>
      <p:sp>
        <p:nvSpPr>
          <p:cNvPr id="56324" name="Text Box 3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928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019F0A8-F10F-844D-B309-301B0535CB19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fld id="{15A6DB48-CAA6-9C49-ACF0-C6CAFC5658ED}" type="slidenum">
              <a:rPr lang="en-US" altLang="en-US" sz="1300" b="0">
                <a:solidFill>
                  <a:schemeClr val="tx1"/>
                </a:solidFill>
                <a:latin typeface="Arial" charset="0"/>
                <a:ea typeface="MS PGothic" charset="-128"/>
              </a:rPr>
              <a:pPr algn="r"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300" b="0">
              <a:solidFill>
                <a:schemeClr val="tx1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57348" name="Rectangle 7"/>
          <p:cNvSpPr txBox="1">
            <a:spLocks noGrp="1" noChangeArrowheads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1" tIns="48325" rIns="96651" bIns="48325" anchor="b"/>
          <a:lstStyle>
            <a:lvl1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fld id="{C291723D-573D-C449-A8C0-941587C74B86}" type="slidenum">
              <a:rPr lang="en-US" altLang="en-US" b="0">
                <a:solidFill>
                  <a:schemeClr val="tx1"/>
                </a:solidFill>
                <a:latin typeface="Arial" charset="0"/>
                <a:ea typeface="MS PGothic" charset="-128"/>
              </a:rPr>
              <a:pPr algn="r"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b="0">
              <a:solidFill>
                <a:schemeClr val="tx1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573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1263" y="1025525"/>
            <a:ext cx="4678362" cy="3508375"/>
          </a:xfrm>
          <a:ln/>
        </p:spPr>
      </p:sp>
      <p:sp>
        <p:nvSpPr>
          <p:cNvPr id="573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2675" y="4872038"/>
            <a:ext cx="4938713" cy="389572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lIns="96651" tIns="48325" rIns="96651" bIns="48325" anchor="ctr"/>
          <a:lstStyle/>
          <a:p>
            <a:pPr defTabSz="482600" eaLnBrk="1" hangingPunct="1"/>
            <a:endParaRPr lang="ru-RU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12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84784F8-0244-2749-9906-C7161F496782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837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58372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661" tIns="48331" rIns="96661" bIns="48331"/>
          <a:lstStyle/>
          <a:p>
            <a:pPr defTabSz="914400"/>
            <a:endParaRPr lang="en-US" altLang="en-US">
              <a:latin typeface="Times New Roman" charset="0"/>
            </a:endParaRPr>
          </a:p>
        </p:txBody>
      </p:sp>
      <p:sp>
        <p:nvSpPr>
          <p:cNvPr id="58373" name="Slide Number Placeholder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fld id="{70C170F3-F11F-2E4E-AC4F-C511A3780927}" type="slidenum">
              <a:rPr lang="en-US" altLang="en-US" sz="1300" b="0">
                <a:solidFill>
                  <a:schemeClr val="tx1"/>
                </a:solidFill>
                <a:latin typeface="Arial" charset="0"/>
                <a:ea typeface="MS PGothic" charset="-128"/>
              </a:rPr>
              <a:pPr algn="r"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300" b="0">
              <a:solidFill>
                <a:schemeClr val="tx1"/>
              </a:solidFill>
              <a:latin typeface="Arial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333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A4DFD22-6697-BD49-AD6B-DE89BB62C703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93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5691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068B29C-E9B0-AD48-B261-56C7D16FC629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604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0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8987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37C334-C5D5-544B-9011-0A5F02F24C32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33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ln/>
        </p:spPr>
      </p:sp>
      <p:sp>
        <p:nvSpPr>
          <p:cNvPr id="61444" name="Text Box 3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027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3A09E9A-DDFC-1744-AE3F-D20C44817587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34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624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12513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453099A-B738-5C46-BED3-5EFA6F2734B5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35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63491" name="Образ слайда 1048946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63492" name="Shape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buSzTx/>
            </a:pPr>
            <a:endParaRPr lang="ru-RU" altLang="ru-RU" b="0">
              <a:solidFill>
                <a:srgbClr val="000000"/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23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7BC2DD-7AAF-8048-AC36-FD86185F4403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675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0600" y="768350"/>
            <a:ext cx="5118100" cy="3838575"/>
          </a:xfrm>
          <a:ln/>
        </p:spPr>
      </p:sp>
      <p:sp>
        <p:nvSpPr>
          <p:cNvPr id="67588" name="Notes Placeholder 2"/>
          <p:cNvSpPr>
            <a:spLocks noGrp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6661" tIns="48331" rIns="96661" bIns="48331"/>
          <a:lstStyle/>
          <a:p>
            <a:pPr defTabSz="914400" eaLnBrk="1" hangingPunct="1"/>
            <a:endParaRPr lang="en-GB" altLang="en-US">
              <a:latin typeface="Times New Roman" charset="0"/>
            </a:endParaRPr>
          </a:p>
        </p:txBody>
      </p:sp>
      <p:sp>
        <p:nvSpPr>
          <p:cNvPr id="67589" name="Slide Number Placeholder 3"/>
          <p:cNvSpPr txBox="1">
            <a:spLocks noGrp="1"/>
          </p:cNvSpPr>
          <p:nvPr/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fld id="{C5AD5618-6760-3B4E-A3FF-8D75D5AF167E}" type="slidenum">
              <a:rPr lang="en-US" altLang="en-US" sz="1300" b="0">
                <a:solidFill>
                  <a:schemeClr val="tx1"/>
                </a:solidFill>
                <a:latin typeface="Arial" charset="0"/>
                <a:ea typeface="MS PGothic" charset="-128"/>
              </a:rPr>
              <a:pPr algn="r"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300" b="0">
              <a:solidFill>
                <a:schemeClr val="tx1"/>
              </a:solidFill>
              <a:latin typeface="Arial" charset="0"/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5081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8D8F5C6-DA3F-5D44-8024-E2B5573AD508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471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689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EED6383-CD48-4A44-9ED1-CCD2FD38E655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48131" name="Образ слайда 1048946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8132" name="Shape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1">
              <a:buSzTx/>
            </a:pPr>
            <a:endParaRPr lang="ru-RU" altLang="ru-RU" b="0">
              <a:solidFill>
                <a:srgbClr val="000000"/>
              </a:solidFill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005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26DC879-B6CE-0844-928F-BEF2D776FBA0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491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659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6516C10-E8BE-1543-AE5D-9D57EE7C212F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01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98414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08EF503-7F3A-A445-ADE9-CE443E950F07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12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4214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C87E9B5-F27A-D84D-95EF-4D5C8EA235EB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ln/>
        </p:spPr>
      </p:sp>
      <p:sp>
        <p:nvSpPr>
          <p:cNvPr id="52228" name="Text Box 3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86886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C7409B-BF44-FB4C-A69A-1DF940AC6E63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32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solidFill>
            <a:srgbClr val="FFFFFF"/>
          </a:solidFill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Text Box 2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691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1pPr>
            <a:lvl2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2pPr>
            <a:lvl3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3pPr>
            <a:lvl4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4pPr>
            <a:lvl5pPr eaLnBrk="0" hangingPunct="0">
              <a:spcBef>
                <a:spcPct val="300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CD03C42-35F3-9B43-945A-684251B72999}" type="slidenum">
              <a:rPr lang="ru-RU" altLang="ru-RU" sz="1300">
                <a:latin typeface="Arial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ru-RU" altLang="ru-RU" sz="1300">
              <a:latin typeface="Arial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6950" y="768350"/>
            <a:ext cx="5116513" cy="3836988"/>
          </a:xfrm>
          <a:ln/>
        </p:spPr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634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D61A2-B9E1-CB47-A181-A6399B1D0684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69057-838B-894A-A577-3A407421E1C2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36395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6D48B-2CA2-6446-A334-BEFD8C0BC309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2D016F-5FD6-BA4A-BEFD-2708B759C7AA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7594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6225" y="274638"/>
            <a:ext cx="2055813" cy="58467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6625" cy="58467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18A810-6ACB-A44B-9F4C-41C4F57FD25C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8D653E-514C-A34E-9435-C35BF9882F72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06059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EF04E-844A-0044-AC2B-2CC53F089857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018116-8FCA-0A4E-A868-2C36248ED5FA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820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C206D-6901-DE4E-8447-1A7AA9A6642F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1C711F-8798-9B44-B02D-3735133DCE1C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663591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5425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5025" y="1600200"/>
            <a:ext cx="4037013" cy="452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2D9CC-DAE3-344B-B401-53F9273A6639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CE7C0D-97B3-A84C-992D-3D2C313914A9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89300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5E39-E00E-E647-9117-B37B679A3683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A00AD-F1E0-8546-BA15-B1C029A2183A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83403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FD9D1-C64A-D643-80E7-CC92C45B3F1F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D2CF12-EC85-3649-A009-7BFADE4A7BE1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96229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348FF-9526-5348-AFE9-270AC6DFF765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165BD3-2FDC-094F-8854-9F69E69F0F42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60157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DE214-54A9-E440-9723-AB617335C643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679722-EC69-2647-A9DC-FE83D303DDC6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347124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F25A0-2105-084F-923C-542CBB37F6A3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797121-E7A0-1C4E-B2D1-B7C16CBC2D1A}" type="slidenum">
              <a:rPr lang="en-US" altLang="ru-RU"/>
              <a:pPr/>
              <a:t>‹Nr.›</a:t>
            </a:fld>
            <a:endParaRPr lang="en-US" altLang="ru-RU"/>
          </a:p>
        </p:txBody>
      </p:sp>
    </p:spTree>
    <p:extLst>
      <p:ext uri="{BB962C8B-B14F-4D97-AF65-F5344CB8AC3E}">
        <p14:creationId xmlns:p14="http://schemas.microsoft.com/office/powerpoint/2010/main" val="155837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4838" cy="11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4838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Click to edit the outline text format</a:t>
            </a:r>
          </a:p>
          <a:p>
            <a:pPr lvl="1"/>
            <a:r>
              <a:rPr lang="en-GB" altLang="ru-RU"/>
              <a:t>Second Outline Level</a:t>
            </a:r>
          </a:p>
          <a:p>
            <a:pPr lvl="2"/>
            <a:r>
              <a:rPr lang="en-GB" altLang="ru-RU"/>
              <a:t>Third Outline Level</a:t>
            </a:r>
          </a:p>
          <a:p>
            <a:pPr lvl="3"/>
            <a:r>
              <a:rPr lang="en-GB" altLang="ru-RU"/>
              <a:t>Fourth Outline Level</a:t>
            </a:r>
          </a:p>
          <a:p>
            <a:pPr lvl="4"/>
            <a:r>
              <a:rPr lang="en-GB" altLang="ru-RU"/>
              <a:t>Fifth Outline Level</a:t>
            </a:r>
          </a:p>
          <a:p>
            <a:pPr lvl="4"/>
            <a:r>
              <a:rPr lang="en-GB" altLang="ru-RU"/>
              <a:t>Sixth Outline Level</a:t>
            </a:r>
          </a:p>
          <a:p>
            <a:pPr lvl="4"/>
            <a:r>
              <a:rPr lang="en-GB" altLang="ru-RU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2883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9EBC49A4-CB2D-004F-8E1C-C67C85ED9DF8}" type="datetime1">
              <a:rPr lang="en-US" altLang="ru-RU"/>
              <a:pPr>
                <a:defRPr/>
              </a:pPr>
              <a:t>5/24/18</a:t>
            </a:fld>
            <a:endParaRPr lang="en-US" altLang="ru-RU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083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28838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b="0">
                <a:solidFill>
                  <a:srgbClr val="000000"/>
                </a:solidFill>
              </a:defRPr>
            </a:lvl1pPr>
          </a:lstStyle>
          <a:p>
            <a:fld id="{AE0B1CF6-8D86-814A-A403-2824780ADA66}" type="slidenum">
              <a:rPr lang="en-US" altLang="ru-RU"/>
              <a:pPr/>
              <a:t>‹Nr.›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Arial" charset="0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pitchFamily="34" charset="0"/>
          <a:ea typeface="Arial" charset="0"/>
          <a:cs typeface="Arial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pitchFamily="34" charset="0"/>
          <a:ea typeface="Arial" charset="0"/>
          <a:cs typeface="Arial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pitchFamily="34" charset="0"/>
          <a:ea typeface="Arial" charset="0"/>
          <a:cs typeface="Arial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pitchFamily="34" charset="0"/>
          <a:cs typeface="Arial" pitchFamily="34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pitchFamily="34" charset="0"/>
          <a:cs typeface="Arial" pitchFamily="34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pitchFamily="34" charset="0"/>
          <a:cs typeface="Arial" pitchFamily="34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Arial" charset="0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Arial" charset="0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Arial" charset="0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Arial" charset="0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Arial" charset="0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2.wm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2.wmf"/><Relationship Id="rId5" Type="http://schemas.openxmlformats.org/officeDocument/2006/relationships/image" Target="../media/image3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2.emf"/><Relationship Id="rId5" Type="http://schemas.openxmlformats.org/officeDocument/2006/relationships/image" Target="../media/image22.wmf"/><Relationship Id="rId6" Type="http://schemas.openxmlformats.org/officeDocument/2006/relationships/image" Target="../media/image23.wmf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2.emf"/><Relationship Id="rId5" Type="http://schemas.openxmlformats.org/officeDocument/2006/relationships/image" Target="../media/image22.wmf"/><Relationship Id="rId6" Type="http://schemas.openxmlformats.org/officeDocument/2006/relationships/image" Target="../media/image23.wmf"/><Relationship Id="rId7" Type="http://schemas.openxmlformats.org/officeDocument/2006/relationships/image" Target="../media/image37.wmf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wmf"/><Relationship Id="rId3" Type="http://schemas.openxmlformats.org/officeDocument/2006/relationships/image" Target="../media/image2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6" Type="http://schemas.openxmlformats.org/officeDocument/2006/relationships/image" Target="../media/image45.jpeg"/><Relationship Id="rId7" Type="http://schemas.openxmlformats.org/officeDocument/2006/relationships/image" Target="../media/image46.jpeg"/><Relationship Id="rId8" Type="http://schemas.openxmlformats.org/officeDocument/2006/relationships/image" Target="../media/image2.wmf"/><Relationship Id="rId9" Type="http://schemas.openxmlformats.org/officeDocument/2006/relationships/image" Target="../media/image1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.wmf"/><Relationship Id="rId5" Type="http://schemas.openxmlformats.org/officeDocument/2006/relationships/image" Target="../media/image47.jpe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.wmf"/><Relationship Id="rId5" Type="http://schemas.openxmlformats.org/officeDocument/2006/relationships/image" Target="../media/image49.wmf"/><Relationship Id="rId6" Type="http://schemas.openxmlformats.org/officeDocument/2006/relationships/image" Target="../media/image50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.wmf"/><Relationship Id="rId5" Type="http://schemas.openxmlformats.org/officeDocument/2006/relationships/image" Target="../media/image51.jpeg"/><Relationship Id="rId6" Type="http://schemas.openxmlformats.org/officeDocument/2006/relationships/image" Target="../media/image52.jpe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.wmf"/><Relationship Id="rId5" Type="http://schemas.openxmlformats.org/officeDocument/2006/relationships/image" Target="../media/image54.png"/><Relationship Id="rId6" Type="http://schemas.openxmlformats.org/officeDocument/2006/relationships/image" Target="../media/image55.wmf"/><Relationship Id="rId7" Type="http://schemas.openxmlformats.org/officeDocument/2006/relationships/image" Target="../media/image56.wmf"/><Relationship Id="rId8" Type="http://schemas.openxmlformats.org/officeDocument/2006/relationships/image" Target="../media/image57.wmf"/><Relationship Id="rId9" Type="http://schemas.openxmlformats.org/officeDocument/2006/relationships/image" Target="../media/image58.png"/><Relationship Id="rId10" Type="http://schemas.openxmlformats.org/officeDocument/2006/relationships/image" Target="../media/image59.wmf"/><Relationship Id="rId11" Type="http://schemas.openxmlformats.org/officeDocument/2006/relationships/image" Target="../media/image60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4" Type="http://schemas.openxmlformats.org/officeDocument/2006/relationships/image" Target="../media/image62.wmf"/><Relationship Id="rId5" Type="http://schemas.openxmlformats.org/officeDocument/2006/relationships/image" Target="../media/image2.wmf"/><Relationship Id="rId6" Type="http://schemas.openxmlformats.org/officeDocument/2006/relationships/image" Target="../media/image1.wmf"/><Relationship Id="rId7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65.wmf"/><Relationship Id="rId5" Type="http://schemas.openxmlformats.org/officeDocument/2006/relationships/image" Target="../media/image2.wmf"/><Relationship Id="rId6" Type="http://schemas.openxmlformats.org/officeDocument/2006/relationships/image" Target="../media/image66.jpe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2.wmf"/><Relationship Id="rId5" Type="http://schemas.openxmlformats.org/officeDocument/2006/relationships/image" Target="../media/image1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wmf"/><Relationship Id="rId3" Type="http://schemas.openxmlformats.org/officeDocument/2006/relationships/image" Target="../media/image1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wmf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20" Type="http://schemas.openxmlformats.org/officeDocument/2006/relationships/image" Target="../media/image85.emf"/><Relationship Id="rId21" Type="http://schemas.openxmlformats.org/officeDocument/2006/relationships/oleObject" Target="../embeddings/oleObject11.bin"/><Relationship Id="rId22" Type="http://schemas.openxmlformats.org/officeDocument/2006/relationships/image" Target="../media/image86.emf"/><Relationship Id="rId23" Type="http://schemas.openxmlformats.org/officeDocument/2006/relationships/image" Target="../media/image1.wmf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10" Type="http://schemas.openxmlformats.org/officeDocument/2006/relationships/image" Target="../media/image80.wmf"/><Relationship Id="rId11" Type="http://schemas.openxmlformats.org/officeDocument/2006/relationships/oleObject" Target="../embeddings/oleObject6.bin"/><Relationship Id="rId12" Type="http://schemas.openxmlformats.org/officeDocument/2006/relationships/image" Target="../media/image81.wmf"/><Relationship Id="rId13" Type="http://schemas.openxmlformats.org/officeDocument/2006/relationships/oleObject" Target="../embeddings/oleObject7.bin"/><Relationship Id="rId14" Type="http://schemas.openxmlformats.org/officeDocument/2006/relationships/image" Target="../media/image82.wmf"/><Relationship Id="rId15" Type="http://schemas.openxmlformats.org/officeDocument/2006/relationships/oleObject" Target="../embeddings/oleObject8.bin"/><Relationship Id="rId16" Type="http://schemas.openxmlformats.org/officeDocument/2006/relationships/image" Target="../media/image83.wmf"/><Relationship Id="rId17" Type="http://schemas.openxmlformats.org/officeDocument/2006/relationships/oleObject" Target="../embeddings/oleObject9.bin"/><Relationship Id="rId18" Type="http://schemas.openxmlformats.org/officeDocument/2006/relationships/image" Target="../media/image84.emf"/><Relationship Id="rId19" Type="http://schemas.openxmlformats.org/officeDocument/2006/relationships/oleObject" Target="../embeddings/oleObject10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79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1.wmf"/><Relationship Id="rId10" Type="http://schemas.openxmlformats.org/officeDocument/2006/relationships/image" Target="../media/image94.jpe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7.emf"/><Relationship Id="rId4" Type="http://schemas.openxmlformats.org/officeDocument/2006/relationships/oleObject" Target="../embeddings/oleObject12.bin"/><Relationship Id="rId5" Type="http://schemas.openxmlformats.org/officeDocument/2006/relationships/image" Target="../media/image95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96.emf"/><Relationship Id="rId8" Type="http://schemas.openxmlformats.org/officeDocument/2006/relationships/image" Target="../media/image98.emf"/><Relationship Id="rId9" Type="http://schemas.openxmlformats.org/officeDocument/2006/relationships/image" Target="../media/image1.wmf"/><Relationship Id="rId10" Type="http://schemas.openxmlformats.org/officeDocument/2006/relationships/image" Target="../media/image9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01.wmf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2.emf"/><Relationship Id="rId5" Type="http://schemas.openxmlformats.org/officeDocument/2006/relationships/image" Target="../media/image102.png"/><Relationship Id="rId6" Type="http://schemas.openxmlformats.org/officeDocument/2006/relationships/image" Target="../media/image23.wmf"/><Relationship Id="rId7" Type="http://schemas.openxmlformats.org/officeDocument/2006/relationships/image" Target="../media/image22.wmf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chart" Target="../charts/chart1.xml"/><Relationship Id="rId5" Type="http://schemas.openxmlformats.org/officeDocument/2006/relationships/image" Target="../media/image105.png"/><Relationship Id="rId6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1.wmf"/><Relationship Id="rId5" Type="http://schemas.openxmlformats.org/officeDocument/2006/relationships/image" Target="../media/image106.wmf"/><Relationship Id="rId6" Type="http://schemas.openxmlformats.org/officeDocument/2006/relationships/image" Target="../media/image50.w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4" Type="http://schemas.openxmlformats.org/officeDocument/2006/relationships/image" Target="../media/image2.wmf"/><Relationship Id="rId5" Type="http://schemas.openxmlformats.org/officeDocument/2006/relationships/image" Target="../media/image107.wmf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wmf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116.wmf"/><Relationship Id="rId5" Type="http://schemas.openxmlformats.org/officeDocument/2006/relationships/image" Target="../media/image117.wmf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3" Type="http://schemas.openxmlformats.org/officeDocument/2006/relationships/image" Target="../media/image12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1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5.emf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.wmf"/><Relationship Id="rId5" Type="http://schemas.openxmlformats.org/officeDocument/2006/relationships/image" Target="../media/image1.wmf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4162425" y="3246438"/>
            <a:ext cx="244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 b="0"/>
              <a:t> </a:t>
            </a: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827088" y="107950"/>
            <a:ext cx="7345362" cy="5762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400">
                <a:solidFill>
                  <a:srgbClr val="FF0066"/>
                </a:solidFill>
              </a:rPr>
              <a:t>BM@N experiment for studies of Baryonic Matter at Nuclotron</a:t>
            </a:r>
            <a:endParaRPr lang="ru-RU" altLang="ru-RU" sz="2400" b="0">
              <a:solidFill>
                <a:srgbClr val="FF0066"/>
              </a:solidFill>
            </a:endParaRPr>
          </a:p>
        </p:txBody>
      </p:sp>
      <p:sp>
        <p:nvSpPr>
          <p:cNvPr id="2052" name="Rectangle 3"/>
          <p:cNvSpPr>
            <a:spLocks noChangeArrowheads="1"/>
          </p:cNvSpPr>
          <p:nvPr/>
        </p:nvSpPr>
        <p:spPr bwMode="auto">
          <a:xfrm>
            <a:off x="3059113" y="2852738"/>
            <a:ext cx="360362" cy="360362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5" name="Rectangle 6"/>
          <p:cNvSpPr>
            <a:spLocks noChangeArrowheads="1"/>
          </p:cNvSpPr>
          <p:nvPr/>
        </p:nvSpPr>
        <p:spPr bwMode="auto">
          <a:xfrm>
            <a:off x="0" y="6553200"/>
            <a:ext cx="546576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                                     SC JINR, 25 September 2014</a:t>
            </a:r>
          </a:p>
        </p:txBody>
      </p:sp>
      <p:sp>
        <p:nvSpPr>
          <p:cNvPr id="2056" name="Rectangle 7"/>
          <p:cNvSpPr>
            <a:spLocks noChangeArrowheads="1"/>
          </p:cNvSpPr>
          <p:nvPr/>
        </p:nvSpPr>
        <p:spPr bwMode="auto">
          <a:xfrm>
            <a:off x="1835150" y="1125538"/>
            <a:ext cx="4608513" cy="8636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57" name="Rectangle 8"/>
          <p:cNvSpPr>
            <a:spLocks noChangeArrowheads="1"/>
          </p:cNvSpPr>
          <p:nvPr/>
        </p:nvSpPr>
        <p:spPr bwMode="auto">
          <a:xfrm>
            <a:off x="539750" y="549275"/>
            <a:ext cx="75612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400" b="0"/>
              <a:t> </a:t>
            </a:r>
          </a:p>
        </p:txBody>
      </p:sp>
      <p:pic>
        <p:nvPicPr>
          <p:cNvPr id="205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213"/>
            <a:ext cx="8666163" cy="653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9" name="Rectangle 10"/>
          <p:cNvSpPr>
            <a:spLocks noChangeArrowheads="1"/>
          </p:cNvSpPr>
          <p:nvPr/>
        </p:nvSpPr>
        <p:spPr bwMode="auto">
          <a:xfrm>
            <a:off x="-1116013" y="1844675"/>
            <a:ext cx="2952751" cy="50133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60" name="Rectangle 11"/>
          <p:cNvSpPr>
            <a:spLocks noChangeArrowheads="1"/>
          </p:cNvSpPr>
          <p:nvPr/>
        </p:nvSpPr>
        <p:spPr bwMode="auto">
          <a:xfrm>
            <a:off x="6588125" y="1773238"/>
            <a:ext cx="2951163" cy="535463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61" name="Rectangle 12"/>
          <p:cNvSpPr>
            <a:spLocks noChangeArrowheads="1"/>
          </p:cNvSpPr>
          <p:nvPr/>
        </p:nvSpPr>
        <p:spPr bwMode="auto">
          <a:xfrm>
            <a:off x="0" y="6669088"/>
            <a:ext cx="8675688" cy="18002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62" name="Rectangle 13"/>
          <p:cNvSpPr>
            <a:spLocks noChangeArrowheads="1"/>
          </p:cNvSpPr>
          <p:nvPr/>
        </p:nvSpPr>
        <p:spPr bwMode="auto">
          <a:xfrm>
            <a:off x="0" y="1628775"/>
            <a:ext cx="8675688" cy="11874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63" name="Text Box 15"/>
          <p:cNvSpPr txBox="1">
            <a:spLocks noChangeArrowheads="1"/>
          </p:cNvSpPr>
          <p:nvPr/>
        </p:nvSpPr>
        <p:spPr bwMode="auto">
          <a:xfrm>
            <a:off x="3203575" y="1989138"/>
            <a:ext cx="3168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2000">
                <a:solidFill>
                  <a:schemeClr val="accent2"/>
                </a:solidFill>
              </a:rPr>
              <a:t>M.Kapishin </a:t>
            </a:r>
            <a:endParaRPr lang="ru-RU" altLang="ru-RU" sz="2000">
              <a:solidFill>
                <a:schemeClr val="accent2"/>
              </a:solidFill>
            </a:endParaRPr>
          </a:p>
        </p:txBody>
      </p:sp>
      <p:sp>
        <p:nvSpPr>
          <p:cNvPr id="2064" name="Rectangle 17"/>
          <p:cNvSpPr>
            <a:spLocks noChangeArrowheads="1"/>
          </p:cNvSpPr>
          <p:nvPr/>
        </p:nvSpPr>
        <p:spPr bwMode="auto">
          <a:xfrm>
            <a:off x="250825" y="1125538"/>
            <a:ext cx="860425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JINR (Dubna), IHEP (Protvino), INR RAS (Troitsk), ITEP (Moscow), SINR MSU</a:t>
            </a:r>
          </a:p>
          <a:p>
            <a:pPr>
              <a:spcBef>
                <a:spcPct val="50000"/>
              </a:spcBef>
            </a:pPr>
            <a:r>
              <a:rPr lang="en-US" altLang="ru-RU"/>
              <a:t>WUT (Warsaw), Goethe Uni (Frankfurt), MoU with GSI (Darmstadt)</a:t>
            </a:r>
            <a:endParaRPr lang="ru-RU" alt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ChangeArrowheads="1"/>
          </p:cNvSpPr>
          <p:nvPr/>
        </p:nvSpPr>
        <p:spPr bwMode="auto">
          <a:xfrm>
            <a:off x="2555875" y="188913"/>
            <a:ext cx="4321175" cy="5762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b="0">
                <a:solidFill>
                  <a:srgbClr val="FF0066"/>
                </a:solidFill>
              </a:rPr>
              <a:t>      BM@N setup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ru-RU" b="0">
              <a:solidFill>
                <a:srgbClr val="FF0066"/>
              </a:solidFill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250825" y="692150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3635375" y="0"/>
            <a:ext cx="2376488" cy="42926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2627313" y="0"/>
            <a:ext cx="26082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b="0">
                <a:solidFill>
                  <a:srgbClr val="FF0066"/>
                </a:solidFill>
              </a:rPr>
              <a:t>BM@N setup</a:t>
            </a:r>
          </a:p>
        </p:txBody>
      </p:sp>
      <p:pic>
        <p:nvPicPr>
          <p:cNvPr id="1127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BM@N experiment</a:t>
            </a:r>
            <a:r>
              <a:rPr lang="en-US" altLang="ru-RU" sz="1400" b="0"/>
              <a:t> </a:t>
            </a:r>
          </a:p>
        </p:txBody>
      </p:sp>
      <p:sp>
        <p:nvSpPr>
          <p:cNvPr id="11274" name="Line 9"/>
          <p:cNvSpPr>
            <a:spLocks noChangeShapeType="1"/>
          </p:cNvSpPr>
          <p:nvPr/>
        </p:nvSpPr>
        <p:spPr bwMode="auto">
          <a:xfrm>
            <a:off x="5795963" y="476250"/>
            <a:ext cx="1587" cy="433388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275" name="Line 10"/>
          <p:cNvSpPr>
            <a:spLocks noChangeShapeType="1"/>
          </p:cNvSpPr>
          <p:nvPr/>
        </p:nvSpPr>
        <p:spPr bwMode="auto">
          <a:xfrm flipV="1">
            <a:off x="5940425" y="544513"/>
            <a:ext cx="215900" cy="36830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276" name="Text Box 11"/>
          <p:cNvSpPr txBox="1">
            <a:spLocks noChangeArrowheads="1"/>
          </p:cNvSpPr>
          <p:nvPr/>
        </p:nvSpPr>
        <p:spPr bwMode="auto">
          <a:xfrm>
            <a:off x="4859338" y="836613"/>
            <a:ext cx="504825" cy="24606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25"/>
              </a:spcBef>
              <a:buClrTx/>
              <a:buFontTx/>
              <a:buNone/>
            </a:pPr>
            <a:r>
              <a:rPr lang="en-US" altLang="ru-RU" sz="1000" b="0"/>
              <a:t>DCH</a:t>
            </a:r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3419475" y="1773238"/>
            <a:ext cx="5762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5580063" y="836613"/>
            <a:ext cx="719137" cy="24606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25"/>
              </a:spcBef>
              <a:buClrTx/>
              <a:buFontTx/>
              <a:buNone/>
            </a:pPr>
            <a:r>
              <a:rPr lang="en-US" altLang="ru-RU" sz="1000" b="0"/>
              <a:t>mRPC-2</a:t>
            </a:r>
          </a:p>
        </p:txBody>
      </p:sp>
      <p:sp>
        <p:nvSpPr>
          <p:cNvPr id="11279" name="Text Box 14"/>
          <p:cNvSpPr txBox="1">
            <a:spLocks noChangeArrowheads="1"/>
          </p:cNvSpPr>
          <p:nvPr/>
        </p:nvSpPr>
        <p:spPr bwMode="auto">
          <a:xfrm>
            <a:off x="5148263" y="549275"/>
            <a:ext cx="504825" cy="24606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25"/>
              </a:spcBef>
              <a:buClrTx/>
              <a:buFontTx/>
              <a:buNone/>
            </a:pPr>
            <a:r>
              <a:rPr lang="en-US" altLang="ru-RU" sz="1000" b="0"/>
              <a:t>GEM</a:t>
            </a:r>
          </a:p>
        </p:txBody>
      </p:sp>
      <p:sp>
        <p:nvSpPr>
          <p:cNvPr id="11280" name="Line 15"/>
          <p:cNvSpPr>
            <a:spLocks noChangeShapeType="1"/>
          </p:cNvSpPr>
          <p:nvPr/>
        </p:nvSpPr>
        <p:spPr bwMode="auto">
          <a:xfrm flipH="1">
            <a:off x="6151563" y="908050"/>
            <a:ext cx="152400" cy="287338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pic>
        <p:nvPicPr>
          <p:cNvPr id="11281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-171450"/>
            <a:ext cx="5945188" cy="448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82" name="Rectangle 17"/>
          <p:cNvSpPr>
            <a:spLocks noChangeArrowheads="1"/>
          </p:cNvSpPr>
          <p:nvPr/>
        </p:nvSpPr>
        <p:spPr bwMode="auto">
          <a:xfrm>
            <a:off x="-1260475" y="549275"/>
            <a:ext cx="2160588" cy="36004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83" name="Rectangle 18"/>
          <p:cNvSpPr>
            <a:spLocks noChangeArrowheads="1"/>
          </p:cNvSpPr>
          <p:nvPr/>
        </p:nvSpPr>
        <p:spPr bwMode="auto">
          <a:xfrm>
            <a:off x="-468313" y="3141663"/>
            <a:ext cx="6119813" cy="1189037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84" name="Rectangle 19"/>
          <p:cNvSpPr>
            <a:spLocks noChangeArrowheads="1"/>
          </p:cNvSpPr>
          <p:nvPr/>
        </p:nvSpPr>
        <p:spPr bwMode="auto">
          <a:xfrm>
            <a:off x="4500563" y="5373688"/>
            <a:ext cx="3240087" cy="76517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85" name="Rectangle 20"/>
          <p:cNvSpPr>
            <a:spLocks noChangeArrowheads="1"/>
          </p:cNvSpPr>
          <p:nvPr/>
        </p:nvSpPr>
        <p:spPr bwMode="auto">
          <a:xfrm>
            <a:off x="4211638" y="549275"/>
            <a:ext cx="2160587" cy="36004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86" name="Rectangle 21"/>
          <p:cNvSpPr>
            <a:spLocks noChangeArrowheads="1"/>
          </p:cNvSpPr>
          <p:nvPr/>
        </p:nvSpPr>
        <p:spPr bwMode="auto">
          <a:xfrm>
            <a:off x="-468313" y="0"/>
            <a:ext cx="6119813" cy="60325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1287" name="Rectangle 22"/>
          <p:cNvSpPr>
            <a:spLocks noChangeArrowheads="1"/>
          </p:cNvSpPr>
          <p:nvPr/>
        </p:nvSpPr>
        <p:spPr bwMode="auto">
          <a:xfrm>
            <a:off x="0" y="3284538"/>
            <a:ext cx="4572000" cy="326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/>
              <a:t>BM@N advantage: large aperture magnet (~1 m gap between poles)</a:t>
            </a:r>
          </a:p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/>
              <a:t>→ fill aperture with coordinate detectors which sustain high multiplicities of particles  </a:t>
            </a:r>
          </a:p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ru-RU" altLang="ru-RU" sz="1800" b="0"/>
              <a:t>→</a:t>
            </a:r>
            <a:r>
              <a:rPr lang="en-US" altLang="ru-RU" sz="1800" b="0"/>
              <a:t> divide detectors for  particle identification to “near to magnet” and “far from magnet” to measure particles with low as well as high momentum (p &gt; 1-2 GeV/c)</a:t>
            </a:r>
          </a:p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/>
              <a:t>→ fill distance between magnet and “far” detectors with coordinate detectors</a:t>
            </a:r>
          </a:p>
        </p:txBody>
      </p:sp>
      <p:sp>
        <p:nvSpPr>
          <p:cNvPr id="11288" name="Rectangle 23"/>
          <p:cNvSpPr>
            <a:spLocks noChangeArrowheads="1"/>
          </p:cNvSpPr>
          <p:nvPr/>
        </p:nvSpPr>
        <p:spPr bwMode="auto">
          <a:xfrm>
            <a:off x="4641850" y="1196975"/>
            <a:ext cx="4359275" cy="4664075"/>
          </a:xfrm>
          <a:prstGeom prst="rect">
            <a:avLst/>
          </a:prstGeom>
          <a:solidFill>
            <a:srgbClr val="CCFFFF"/>
          </a:solidFill>
          <a:ln w="12600" cap="sq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Central tracker (GEM+Si) inside analyzing magnet to reconstruct AA interactions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Outer tracker (DCH, CPC) behind magnet to link central tracks to ToF detectors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ToF system based on mRPC and T0 detectors to identify hadrons and light nucleus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ZDC calorimeter to measure centrality of AA collisions and form trigger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Detectors to form T0, L1 centrality trigger and beam monitors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Electromagnetic calorimeter for </a:t>
            </a:r>
            <a:r>
              <a:rPr lang="el-GR" altLang="ru-RU" sz="1800" b="0"/>
              <a:t>γ</a:t>
            </a:r>
            <a:r>
              <a:rPr lang="en-US" altLang="ru-RU" sz="1800" b="0"/>
              <a:t>,e+e-</a:t>
            </a:r>
          </a:p>
        </p:txBody>
      </p:sp>
      <p:sp>
        <p:nvSpPr>
          <p:cNvPr id="11289" name="Rectangle 24"/>
          <p:cNvSpPr>
            <a:spLocks noChangeArrowheads="1"/>
          </p:cNvSpPr>
          <p:nvPr/>
        </p:nvSpPr>
        <p:spPr bwMode="auto">
          <a:xfrm>
            <a:off x="1116013" y="549275"/>
            <a:ext cx="1079500" cy="4587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US" altLang="ru-RU" sz="1200" b="0"/>
              <a:t>Target &amp; T0 detector</a:t>
            </a:r>
          </a:p>
        </p:txBody>
      </p:sp>
      <p:sp>
        <p:nvSpPr>
          <p:cNvPr id="11290" name="Rectangle 25"/>
          <p:cNvSpPr>
            <a:spLocks noChangeArrowheads="1"/>
          </p:cNvSpPr>
          <p:nvPr/>
        </p:nvSpPr>
        <p:spPr bwMode="auto">
          <a:xfrm>
            <a:off x="684213" y="2708275"/>
            <a:ext cx="863600" cy="4587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US" altLang="ru-RU" sz="1200" b="0"/>
              <a:t>Analyzing magnet</a:t>
            </a:r>
          </a:p>
        </p:txBody>
      </p:sp>
      <p:sp>
        <p:nvSpPr>
          <p:cNvPr id="11291" name="Rectangle 26"/>
          <p:cNvSpPr>
            <a:spLocks noChangeArrowheads="1"/>
          </p:cNvSpPr>
          <p:nvPr/>
        </p:nvSpPr>
        <p:spPr bwMode="auto">
          <a:xfrm>
            <a:off x="3563938" y="2997200"/>
            <a:ext cx="493712" cy="2762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200" b="0"/>
              <a:t>ZDC</a:t>
            </a:r>
          </a:p>
        </p:txBody>
      </p:sp>
      <p:sp>
        <p:nvSpPr>
          <p:cNvPr id="11292" name="Line 27"/>
          <p:cNvSpPr>
            <a:spLocks noChangeShapeType="1"/>
          </p:cNvSpPr>
          <p:nvPr/>
        </p:nvSpPr>
        <p:spPr bwMode="auto">
          <a:xfrm flipV="1">
            <a:off x="2124075" y="2200275"/>
            <a:ext cx="215900" cy="36830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293" name="Line 28"/>
          <p:cNvSpPr>
            <a:spLocks noChangeShapeType="1"/>
          </p:cNvSpPr>
          <p:nvPr/>
        </p:nvSpPr>
        <p:spPr bwMode="auto">
          <a:xfrm flipV="1">
            <a:off x="1042988" y="2271713"/>
            <a:ext cx="215900" cy="36830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294" name="Rectangle 29"/>
          <p:cNvSpPr>
            <a:spLocks noChangeArrowheads="1"/>
          </p:cNvSpPr>
          <p:nvPr/>
        </p:nvSpPr>
        <p:spPr bwMode="auto">
          <a:xfrm>
            <a:off x="1692275" y="2636838"/>
            <a:ext cx="763588" cy="2762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US" altLang="ru-RU" sz="1200" b="0"/>
              <a:t>mRPC-1</a:t>
            </a:r>
          </a:p>
        </p:txBody>
      </p:sp>
      <p:sp>
        <p:nvSpPr>
          <p:cNvPr id="11295" name="Line 30"/>
          <p:cNvSpPr>
            <a:spLocks noChangeShapeType="1"/>
          </p:cNvSpPr>
          <p:nvPr/>
        </p:nvSpPr>
        <p:spPr bwMode="auto">
          <a:xfrm>
            <a:off x="1403350" y="981075"/>
            <a:ext cx="144463" cy="361950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296" name="Rectangle 31"/>
          <p:cNvSpPr>
            <a:spLocks noChangeArrowheads="1"/>
          </p:cNvSpPr>
          <p:nvPr/>
        </p:nvSpPr>
        <p:spPr bwMode="auto">
          <a:xfrm>
            <a:off x="2987675" y="1196975"/>
            <a:ext cx="504825" cy="2794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US" altLang="ru-RU" sz="1200" b="0"/>
              <a:t>CPC</a:t>
            </a:r>
          </a:p>
        </p:txBody>
      </p:sp>
      <p:sp>
        <p:nvSpPr>
          <p:cNvPr id="11297" name="Line 32"/>
          <p:cNvSpPr>
            <a:spLocks noChangeShapeType="1"/>
          </p:cNvSpPr>
          <p:nvPr/>
        </p:nvSpPr>
        <p:spPr bwMode="auto">
          <a:xfrm flipH="1">
            <a:off x="2982913" y="1484313"/>
            <a:ext cx="225425" cy="2889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298" name="Rectangle 33"/>
          <p:cNvSpPr>
            <a:spLocks noChangeArrowheads="1"/>
          </p:cNvSpPr>
          <p:nvPr/>
        </p:nvSpPr>
        <p:spPr bwMode="auto">
          <a:xfrm>
            <a:off x="3779838" y="1628775"/>
            <a:ext cx="763587" cy="2762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US" altLang="ru-RU" sz="1200" b="0"/>
              <a:t>mRPC-2</a:t>
            </a:r>
          </a:p>
        </p:txBody>
      </p:sp>
      <p:sp>
        <p:nvSpPr>
          <p:cNvPr id="11299" name="Line 34"/>
          <p:cNvSpPr>
            <a:spLocks noChangeShapeType="1"/>
          </p:cNvSpPr>
          <p:nvPr/>
        </p:nvSpPr>
        <p:spPr bwMode="auto">
          <a:xfrm flipH="1">
            <a:off x="3703638" y="1916113"/>
            <a:ext cx="296862" cy="730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300" name="Line 35"/>
          <p:cNvSpPr>
            <a:spLocks noChangeShapeType="1"/>
          </p:cNvSpPr>
          <p:nvPr/>
        </p:nvSpPr>
        <p:spPr bwMode="auto">
          <a:xfrm flipH="1">
            <a:off x="3414713" y="1557338"/>
            <a:ext cx="296862" cy="2889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301" name="Rectangle 36"/>
          <p:cNvSpPr>
            <a:spLocks noChangeArrowheads="1"/>
          </p:cNvSpPr>
          <p:nvPr/>
        </p:nvSpPr>
        <p:spPr bwMode="auto">
          <a:xfrm>
            <a:off x="3635375" y="1196975"/>
            <a:ext cx="509588" cy="2762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50"/>
              </a:spcBef>
              <a:buClrTx/>
              <a:buFontTx/>
              <a:buNone/>
            </a:pPr>
            <a:r>
              <a:rPr lang="en-US" altLang="ru-RU" sz="1200" b="0"/>
              <a:t>DCH</a:t>
            </a:r>
          </a:p>
        </p:txBody>
      </p:sp>
      <p:sp>
        <p:nvSpPr>
          <p:cNvPr id="11302" name="Rectangle 37"/>
          <p:cNvSpPr>
            <a:spLocks noChangeArrowheads="1"/>
          </p:cNvSpPr>
          <p:nvPr/>
        </p:nvSpPr>
        <p:spPr bwMode="auto">
          <a:xfrm>
            <a:off x="2411413" y="836613"/>
            <a:ext cx="585787" cy="306387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en-US" altLang="ru-RU" sz="1400" b="0"/>
              <a:t>GEM</a:t>
            </a:r>
          </a:p>
        </p:txBody>
      </p:sp>
      <p:sp>
        <p:nvSpPr>
          <p:cNvPr id="11303" name="Line 38"/>
          <p:cNvSpPr>
            <a:spLocks noChangeShapeType="1"/>
          </p:cNvSpPr>
          <p:nvPr/>
        </p:nvSpPr>
        <p:spPr bwMode="auto">
          <a:xfrm flipH="1">
            <a:off x="2406650" y="1196975"/>
            <a:ext cx="225425" cy="288925"/>
          </a:xfrm>
          <a:prstGeom prst="line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304" name="Line 39"/>
          <p:cNvSpPr>
            <a:spLocks noChangeShapeType="1"/>
          </p:cNvSpPr>
          <p:nvPr/>
        </p:nvSpPr>
        <p:spPr bwMode="auto">
          <a:xfrm>
            <a:off x="827088" y="1628775"/>
            <a:ext cx="1587" cy="576263"/>
          </a:xfrm>
          <a:prstGeom prst="line">
            <a:avLst/>
          </a:prstGeom>
          <a:noFill/>
          <a:ln w="3168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1305" name="Rectangle 40"/>
          <p:cNvSpPr>
            <a:spLocks noChangeArrowheads="1"/>
          </p:cNvSpPr>
          <p:nvPr/>
        </p:nvSpPr>
        <p:spPr bwMode="auto">
          <a:xfrm>
            <a:off x="250825" y="1628775"/>
            <a:ext cx="5730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/>
              <a:t>2 m</a:t>
            </a:r>
          </a:p>
        </p:txBody>
      </p:sp>
      <p:pic>
        <p:nvPicPr>
          <p:cNvPr id="11306" name="Picture 4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916113"/>
            <a:ext cx="684212" cy="68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07" name="Rectangle 42"/>
          <p:cNvSpPr>
            <a:spLocks noChangeArrowheads="1"/>
          </p:cNvSpPr>
          <p:nvPr/>
        </p:nvSpPr>
        <p:spPr bwMode="auto">
          <a:xfrm>
            <a:off x="2843213" y="0"/>
            <a:ext cx="238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800">
                <a:solidFill>
                  <a:srgbClr val="FF0066"/>
                </a:solidFill>
              </a:rPr>
              <a:t>BM@N setup</a:t>
            </a:r>
          </a:p>
        </p:txBody>
      </p:sp>
      <p:pic>
        <p:nvPicPr>
          <p:cNvPr id="11308" name="Picture 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8000"/>
              </a:lnSpc>
              <a:spcBef>
                <a:spcPct val="0"/>
              </a:spcBef>
              <a:buClr>
                <a:srgbClr val="FF3399"/>
              </a:buClr>
              <a:buFont typeface="Luxi Sans" charset="0"/>
              <a:buNone/>
            </a:pPr>
            <a:endParaRPr lang="ru-RU" altLang="ru-RU" sz="4400" b="0">
              <a:solidFill>
                <a:srgbClr val="FF3399"/>
              </a:solidFill>
              <a:latin typeface="Times New Roman" charset="0"/>
            </a:endParaRPr>
          </a:p>
        </p:txBody>
      </p:sp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0" y="1054100"/>
            <a:ext cx="8688388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603250" indent="-595313" eaLnBrk="0" hangingPunct="0">
              <a:spcBef>
                <a:spcPts val="8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C6633"/>
              </a:buClr>
              <a:buFont typeface="Luxi Sans" charset="0"/>
              <a:buNone/>
            </a:pPr>
            <a:endParaRPr lang="en-GB" altLang="ru-RU" sz="2800" b="0">
              <a:solidFill>
                <a:srgbClr val="CC6633"/>
              </a:solidFill>
              <a:latin typeface="Luxi Sans" charset="0"/>
            </a:endParaRPr>
          </a:p>
          <a:p>
            <a:pPr eaLnBrk="1" hangingPunct="1">
              <a:spcBef>
                <a:spcPts val="700"/>
              </a:spcBef>
              <a:buClr>
                <a:srgbClr val="CC6633"/>
              </a:buClr>
              <a:buFont typeface="Luxi Sans" charset="0"/>
              <a:buNone/>
            </a:pPr>
            <a:endParaRPr lang="en-GB" altLang="ru-RU" sz="2800" b="0">
              <a:solidFill>
                <a:srgbClr val="CC6633"/>
              </a:solidFill>
              <a:latin typeface="Luxi Sans" charset="0"/>
            </a:endParaRPr>
          </a:p>
        </p:txBody>
      </p:sp>
      <p:graphicFrame>
        <p:nvGraphicFramePr>
          <p:cNvPr id="12292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r:id="rId3" imgW="72720" imgH="168840" progId="">
                  <p:embed/>
                </p:oleObj>
              </mc:Choice>
              <mc:Fallback>
                <p:oleObj r:id="rId3" imgW="72720" imgH="1688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ext Box 7"/>
          <p:cNvSpPr txBox="1">
            <a:spLocks noChangeArrowheads="1"/>
          </p:cNvSpPr>
          <p:nvPr/>
        </p:nvSpPr>
        <p:spPr bwMode="auto">
          <a:xfrm>
            <a:off x="5003800" y="5445125"/>
            <a:ext cx="4762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2294" name="Text Box 8"/>
          <p:cNvSpPr txBox="1">
            <a:spLocks noChangeArrowheads="1"/>
          </p:cNvSpPr>
          <p:nvPr/>
        </p:nvSpPr>
        <p:spPr bwMode="auto">
          <a:xfrm>
            <a:off x="2295525" y="295275"/>
            <a:ext cx="421481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Tx/>
              <a:buSzTx/>
              <a:buFontTx/>
              <a:buNone/>
            </a:pPr>
            <a:endParaRPr lang="ru-RU" altLang="ru-RU" b="0"/>
          </a:p>
        </p:txBody>
      </p:sp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6588125" y="6492875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84000"/>
              </a:lnSpc>
              <a:spcBef>
                <a:spcPct val="0"/>
              </a:spcBef>
              <a:buClr>
                <a:srgbClr val="898989"/>
              </a:buClr>
              <a:buFont typeface="Arial" charset="0"/>
              <a:buNone/>
            </a:pPr>
            <a:endParaRPr lang="ru-RU" altLang="ru-RU" sz="1200" b="0">
              <a:solidFill>
                <a:srgbClr val="898989"/>
              </a:solidFill>
            </a:endParaRPr>
          </a:p>
        </p:txBody>
      </p:sp>
      <p:sp>
        <p:nvSpPr>
          <p:cNvPr id="12296" name="Text Box 10"/>
          <p:cNvSpPr txBox="1">
            <a:spLocks noChangeArrowheads="1"/>
          </p:cNvSpPr>
          <p:nvPr/>
        </p:nvSpPr>
        <p:spPr bwMode="auto">
          <a:xfrm>
            <a:off x="3132138" y="6492875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Clr>
                <a:srgbClr val="898989"/>
              </a:buClr>
              <a:buFont typeface="Arial" charset="0"/>
              <a:buNone/>
            </a:pPr>
            <a:endParaRPr lang="ru-RU" altLang="ru-RU" sz="1200" b="0">
              <a:solidFill>
                <a:srgbClr val="898989"/>
              </a:solidFill>
            </a:endParaRPr>
          </a:p>
        </p:txBody>
      </p:sp>
      <p:sp>
        <p:nvSpPr>
          <p:cNvPr id="12297" name="Rectangle 2"/>
          <p:cNvSpPr>
            <a:spLocks noChangeArrowheads="1"/>
          </p:cNvSpPr>
          <p:nvPr/>
        </p:nvSpPr>
        <p:spPr bwMode="auto">
          <a:xfrm>
            <a:off x="1116013" y="0"/>
            <a:ext cx="6840537" cy="765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ru-RU" sz="2800" b="0">
                <a:solidFill>
                  <a:srgbClr val="FF0066"/>
                </a:solidFill>
              </a:rPr>
              <a:t>GEM tracker: acceptance / momentum resolution / detection efficiency</a:t>
            </a:r>
          </a:p>
        </p:txBody>
      </p:sp>
      <p:sp>
        <p:nvSpPr>
          <p:cNvPr id="12298" name="Text Box 12"/>
          <p:cNvSpPr txBox="1">
            <a:spLocks noChangeArrowheads="1"/>
          </p:cNvSpPr>
          <p:nvPr/>
        </p:nvSpPr>
        <p:spPr bwMode="auto">
          <a:xfrm>
            <a:off x="5184775" y="3573463"/>
            <a:ext cx="3959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ru-RU" altLang="ru-RU" b="0"/>
          </a:p>
        </p:txBody>
      </p:sp>
      <p:pic>
        <p:nvPicPr>
          <p:cNvPr id="1229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300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301" name="Rectangle 15"/>
          <p:cNvSpPr>
            <a:spLocks noChangeArrowheads="1"/>
          </p:cNvSpPr>
          <p:nvPr/>
        </p:nvSpPr>
        <p:spPr bwMode="auto">
          <a:xfrm>
            <a:off x="250825" y="908050"/>
            <a:ext cx="4573588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b="0"/>
              <a:t>Phase space / acceptance to primary protons:</a:t>
            </a:r>
            <a:r>
              <a:rPr lang="en-US" altLang="ru-RU" sz="2000" b="0"/>
              <a:t> </a:t>
            </a:r>
            <a:endParaRPr lang="ru-RU" altLang="ru-RU" sz="2000" b="0"/>
          </a:p>
        </p:txBody>
      </p:sp>
      <p:sp>
        <p:nvSpPr>
          <p:cNvPr id="12302" name="Rectangle 16"/>
          <p:cNvSpPr>
            <a:spLocks noChangeArrowheads="1"/>
          </p:cNvSpPr>
          <p:nvPr/>
        </p:nvSpPr>
        <p:spPr bwMode="auto">
          <a:xfrm>
            <a:off x="4319588" y="981075"/>
            <a:ext cx="4824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b="0"/>
              <a:t>Momentum resolution / detection efficiency </a:t>
            </a:r>
            <a:endParaRPr lang="ru-RU" altLang="ru-RU" b="0"/>
          </a:p>
        </p:txBody>
      </p:sp>
      <p:sp>
        <p:nvSpPr>
          <p:cNvPr id="12303" name="Rectangle 17"/>
          <p:cNvSpPr>
            <a:spLocks noChangeArrowheads="1"/>
          </p:cNvSpPr>
          <p:nvPr/>
        </p:nvSpPr>
        <p:spPr bwMode="auto">
          <a:xfrm>
            <a:off x="0" y="6553200"/>
            <a:ext cx="45989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		 BM@N experiment</a:t>
            </a:r>
            <a:r>
              <a:rPr lang="en-US" altLang="ru-RU" sz="1400" b="0"/>
              <a:t> </a:t>
            </a:r>
            <a:endParaRPr lang="ru-RU" altLang="ru-RU" sz="1400" b="0"/>
          </a:p>
        </p:txBody>
      </p:sp>
      <p:pic>
        <p:nvPicPr>
          <p:cNvPr id="12304" name="Picture 18" descr="space_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57338"/>
            <a:ext cx="3465512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5" name="Picture 19" descr="eff_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76700"/>
            <a:ext cx="3465513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6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412875"/>
            <a:ext cx="4084638" cy="2552700"/>
          </a:xfrm>
          <a:prstGeom prst="rect">
            <a:avLst/>
          </a:prstGeom>
          <a:blipFill dpi="0" rotWithShape="0">
            <a:blip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307" name="Picture 2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4005263"/>
            <a:ext cx="4087813" cy="2554287"/>
          </a:xfrm>
          <a:prstGeom prst="rect">
            <a:avLst/>
          </a:prstGeom>
          <a:blipFill dpi="0" rotWithShape="0">
            <a:blip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308" name="Rectangle 22"/>
          <p:cNvSpPr>
            <a:spLocks noChangeArrowheads="1"/>
          </p:cNvSpPr>
          <p:nvPr/>
        </p:nvSpPr>
        <p:spPr bwMode="auto">
          <a:xfrm>
            <a:off x="7524750" y="692150"/>
            <a:ext cx="180975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84000"/>
              </a:lnSpc>
              <a:buClr>
                <a:srgbClr val="898989"/>
              </a:buClr>
              <a:buFont typeface="Arial" charset="0"/>
              <a:buNone/>
            </a:pPr>
            <a:endParaRPr lang="ru-RU" altLang="ru-RU" sz="1600" b="0">
              <a:solidFill>
                <a:srgbClr val="333399"/>
              </a:solidFill>
            </a:endParaRPr>
          </a:p>
        </p:txBody>
      </p:sp>
      <p:sp>
        <p:nvSpPr>
          <p:cNvPr id="12309" name="Rectangle 23"/>
          <p:cNvSpPr>
            <a:spLocks noChangeArrowheads="1"/>
          </p:cNvSpPr>
          <p:nvPr/>
        </p:nvSpPr>
        <p:spPr bwMode="auto">
          <a:xfrm>
            <a:off x="5435600" y="5373688"/>
            <a:ext cx="2679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 b="0">
                <a:solidFill>
                  <a:srgbClr val="333399"/>
                </a:solidFill>
              </a:rPr>
              <a:t>BMN simulation group</a:t>
            </a:r>
            <a:endParaRPr lang="ru-RU" altLang="ru-RU" sz="2000" b="0">
              <a:solidFill>
                <a:srgbClr val="333399"/>
              </a:solidFill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1763713" y="1196975"/>
            <a:ext cx="199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b="0"/>
              <a:t>Au+Au, 4.5 AGeV</a:t>
            </a:r>
            <a:endParaRPr lang="ru-RU" altLang="es-ES_tradnl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8000"/>
              </a:lnSpc>
              <a:spcBef>
                <a:spcPct val="0"/>
              </a:spcBef>
              <a:buClr>
                <a:srgbClr val="FF3399"/>
              </a:buClr>
              <a:buFont typeface="Luxi Sans" charset="0"/>
              <a:buNone/>
            </a:pPr>
            <a:endParaRPr lang="ru-RU" altLang="ru-RU" sz="4400" b="0">
              <a:solidFill>
                <a:srgbClr val="FF3399"/>
              </a:solidFill>
              <a:latin typeface="Times New Roman" charset="0"/>
            </a:endParaRPr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0" y="1054100"/>
            <a:ext cx="8688388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603250" indent="-595313" eaLnBrk="0" hangingPunct="0">
              <a:spcBef>
                <a:spcPts val="8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03250" algn="l"/>
                <a:tab pos="1060450" algn="l"/>
                <a:tab pos="1517650" algn="l"/>
                <a:tab pos="1974850" algn="l"/>
                <a:tab pos="2432050" algn="l"/>
                <a:tab pos="2889250" algn="l"/>
                <a:tab pos="3346450" algn="l"/>
                <a:tab pos="3803650" algn="l"/>
                <a:tab pos="4260850" algn="l"/>
                <a:tab pos="4718050" algn="l"/>
                <a:tab pos="5175250" algn="l"/>
                <a:tab pos="5632450" algn="l"/>
                <a:tab pos="6089650" algn="l"/>
                <a:tab pos="6546850" algn="l"/>
                <a:tab pos="7004050" algn="l"/>
                <a:tab pos="7461250" algn="l"/>
                <a:tab pos="7918450" algn="l"/>
                <a:tab pos="8375650" algn="l"/>
                <a:tab pos="8832850" algn="l"/>
                <a:tab pos="9290050" algn="l"/>
                <a:tab pos="974725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CC6633"/>
              </a:buClr>
              <a:buFont typeface="Luxi Sans" charset="0"/>
              <a:buNone/>
            </a:pPr>
            <a:endParaRPr lang="en-GB" altLang="ru-RU" sz="2800" b="0">
              <a:solidFill>
                <a:srgbClr val="CC6633"/>
              </a:solidFill>
              <a:latin typeface="Luxi Sans" charset="0"/>
            </a:endParaRPr>
          </a:p>
          <a:p>
            <a:pPr eaLnBrk="1" hangingPunct="1">
              <a:spcBef>
                <a:spcPts val="700"/>
              </a:spcBef>
              <a:buClr>
                <a:srgbClr val="CC6633"/>
              </a:buClr>
              <a:buFont typeface="Luxi Sans" charset="0"/>
              <a:buNone/>
            </a:pPr>
            <a:endParaRPr lang="en-GB" altLang="ru-RU" sz="2800" b="0">
              <a:solidFill>
                <a:srgbClr val="CC6633"/>
              </a:solidFill>
              <a:latin typeface="Luxi Sans" charset="0"/>
            </a:endParaRPr>
          </a:p>
        </p:txBody>
      </p:sp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r:id="rId3" imgW="72720" imgH="168840" progId="">
                  <p:embed/>
                </p:oleObj>
              </mc:Choice>
              <mc:Fallback>
                <p:oleObj r:id="rId3" imgW="72720" imgH="1688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003800" y="5445125"/>
            <a:ext cx="4762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2295525" y="295275"/>
            <a:ext cx="4214813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6588125" y="6492875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84000"/>
              </a:lnSpc>
              <a:spcBef>
                <a:spcPct val="0"/>
              </a:spcBef>
              <a:buClr>
                <a:srgbClr val="898989"/>
              </a:buClr>
              <a:buFont typeface="Arial" charset="0"/>
              <a:buNone/>
            </a:pPr>
            <a:endParaRPr lang="ru-RU" altLang="ru-RU" sz="1200" b="0">
              <a:solidFill>
                <a:srgbClr val="898989"/>
              </a:solidFill>
            </a:endParaRP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3132138" y="6492875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Clr>
                <a:srgbClr val="898989"/>
              </a:buClr>
              <a:buFont typeface="Arial" charset="0"/>
              <a:buNone/>
            </a:pPr>
            <a:endParaRPr lang="ru-RU" altLang="ru-RU" sz="1200" b="0">
              <a:solidFill>
                <a:srgbClr val="898989"/>
              </a:solidFill>
            </a:endParaRPr>
          </a:p>
        </p:txBody>
      </p:sp>
      <p:sp>
        <p:nvSpPr>
          <p:cNvPr id="13321" name="Rectangle 2"/>
          <p:cNvSpPr>
            <a:spLocks noChangeArrowheads="1"/>
          </p:cNvSpPr>
          <p:nvPr/>
        </p:nvSpPr>
        <p:spPr bwMode="auto">
          <a:xfrm>
            <a:off x="1116013" y="0"/>
            <a:ext cx="6840537" cy="765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ru-RU" sz="2800" b="0">
                <a:solidFill>
                  <a:srgbClr val="FF0066"/>
                </a:solidFill>
              </a:rPr>
              <a:t>GEM tracker: </a:t>
            </a:r>
            <a:r>
              <a:rPr lang="el-GR" altLang="ru-RU" sz="2800" b="0">
                <a:solidFill>
                  <a:srgbClr val="FF0066"/>
                </a:solidFill>
              </a:rPr>
              <a:t>Λ</a:t>
            </a:r>
            <a:r>
              <a:rPr lang="en-US" altLang="ru-RU" sz="2800" b="0" baseline="30000">
                <a:solidFill>
                  <a:srgbClr val="FF0066"/>
                </a:solidFill>
              </a:rPr>
              <a:t>0</a:t>
            </a:r>
            <a:r>
              <a:rPr lang="en-GB" altLang="ru-RU" sz="2800" b="0">
                <a:solidFill>
                  <a:srgbClr val="FF0066"/>
                </a:solidFill>
              </a:rPr>
              <a:t>, </a:t>
            </a:r>
            <a:r>
              <a:rPr lang="el-GR" altLang="ru-RU" sz="2800" b="0">
                <a:solidFill>
                  <a:srgbClr val="FF0066"/>
                </a:solidFill>
              </a:rPr>
              <a:t>Ξ</a:t>
            </a:r>
            <a:r>
              <a:rPr lang="en-US" altLang="ru-RU" sz="2800" b="0" baseline="30000">
                <a:solidFill>
                  <a:srgbClr val="FF0066"/>
                </a:solidFill>
              </a:rPr>
              <a:t>-</a:t>
            </a:r>
            <a:r>
              <a:rPr lang="en-GB" altLang="ru-RU" sz="2800" b="0" baseline="30000">
                <a:solidFill>
                  <a:srgbClr val="FF0066"/>
                </a:solidFill>
              </a:rPr>
              <a:t> </a:t>
            </a:r>
            <a:r>
              <a:rPr lang="en-GB" altLang="ru-RU" sz="2800" b="0">
                <a:solidFill>
                  <a:srgbClr val="FF0066"/>
                </a:solidFill>
              </a:rPr>
              <a:t>,</a:t>
            </a:r>
            <a:r>
              <a:rPr lang="en-GB" altLang="ru-RU" sz="2800" b="0" baseline="30000">
                <a:solidFill>
                  <a:srgbClr val="FF0066"/>
                </a:solidFill>
              </a:rPr>
              <a:t> 3</a:t>
            </a:r>
            <a:r>
              <a:rPr lang="en-GB" altLang="ru-RU" sz="2800" b="0">
                <a:solidFill>
                  <a:srgbClr val="FF0066"/>
                </a:solidFill>
              </a:rPr>
              <a:t>H</a:t>
            </a:r>
            <a:r>
              <a:rPr lang="el-GR" altLang="ru-RU" sz="2800" b="0" baseline="-25000">
                <a:solidFill>
                  <a:srgbClr val="FF0066"/>
                </a:solidFill>
              </a:rPr>
              <a:t>Λ</a:t>
            </a:r>
            <a:r>
              <a:rPr lang="en-US" altLang="ru-RU" sz="2800" b="0">
                <a:solidFill>
                  <a:srgbClr val="FF0066"/>
                </a:solidFill>
              </a:rPr>
              <a:t> </a:t>
            </a:r>
            <a:r>
              <a:rPr lang="en-GB" altLang="ru-RU" sz="2800" b="0">
                <a:solidFill>
                  <a:srgbClr val="FF0066"/>
                </a:solidFill>
              </a:rPr>
              <a:t>reconstruction </a:t>
            </a:r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179388" y="3429000"/>
            <a:ext cx="8713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ru-RU" altLang="ru-RU" b="0"/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5184775" y="3573463"/>
            <a:ext cx="39592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ru-RU" altLang="ru-RU" b="0"/>
          </a:p>
        </p:txBody>
      </p: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0" y="6553200"/>
            <a:ext cx="45989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		 BM@N experiment</a:t>
            </a:r>
            <a:r>
              <a:rPr lang="en-US" altLang="ru-RU" sz="1400" b="0"/>
              <a:t> </a:t>
            </a:r>
            <a:endParaRPr lang="ru-RU" altLang="ru-RU" sz="1400" b="0"/>
          </a:p>
        </p:txBody>
      </p:sp>
      <p:pic>
        <p:nvPicPr>
          <p:cNvPr id="13327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292600"/>
            <a:ext cx="2465388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5580063" y="3860800"/>
            <a:ext cx="227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ru-RU" sz="2400" b="0"/>
              <a:t>Ξ</a:t>
            </a:r>
            <a:r>
              <a:rPr lang="en-US" altLang="ru-RU" sz="2400" b="0" baseline="30000"/>
              <a:t>-</a:t>
            </a:r>
            <a:r>
              <a:rPr lang="el-GR" altLang="ru-RU" sz="2400" b="0"/>
              <a:t>→π</a:t>
            </a:r>
            <a:r>
              <a:rPr lang="en-US" altLang="ru-RU" sz="2400" b="0" baseline="30000"/>
              <a:t>-</a:t>
            </a:r>
            <a:r>
              <a:rPr lang="en-US" altLang="ru-RU" sz="2400" b="0"/>
              <a:t>+</a:t>
            </a:r>
            <a:r>
              <a:rPr lang="el-GR" altLang="ru-RU" sz="2400" b="0"/>
              <a:t>Λ</a:t>
            </a:r>
            <a:r>
              <a:rPr lang="en-US" altLang="ru-RU" sz="2400" b="0" baseline="30000"/>
              <a:t>0</a:t>
            </a:r>
            <a:r>
              <a:rPr lang="el-GR" altLang="ru-RU" sz="2400" b="0"/>
              <a:t>→</a:t>
            </a:r>
            <a:r>
              <a:rPr lang="en-US" altLang="ru-RU" sz="2400" b="0"/>
              <a:t>p</a:t>
            </a:r>
            <a:r>
              <a:rPr lang="el-GR" altLang="ru-RU" sz="2400" b="0"/>
              <a:t>π</a:t>
            </a:r>
            <a:r>
              <a:rPr lang="en-US" altLang="ru-RU" sz="2400" b="0" baseline="30000"/>
              <a:t>-</a:t>
            </a:r>
            <a:endParaRPr lang="el-GR" altLang="ru-RU" sz="2400" b="0" baseline="30000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4572000" y="765175"/>
            <a:ext cx="4968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b="0"/>
              <a:t>Au+Au, 4.5 AGeV, 900k central events</a:t>
            </a:r>
          </a:p>
        </p:txBody>
      </p:sp>
      <p:pic>
        <p:nvPicPr>
          <p:cNvPr id="13330" name="Picture 18" descr="3HL_2p(1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149725"/>
            <a:ext cx="4044950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3348038" y="4365625"/>
            <a:ext cx="1989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ru-RU" sz="2400" b="0" baseline="30000"/>
              <a:t>3</a:t>
            </a:r>
            <a:r>
              <a:rPr lang="en-GB" altLang="ru-RU" sz="2400" b="0"/>
              <a:t>H</a:t>
            </a:r>
            <a:r>
              <a:rPr lang="el-GR" altLang="ru-RU" sz="2400" b="0" baseline="-25000"/>
              <a:t>Λ</a:t>
            </a:r>
            <a:r>
              <a:rPr lang="en-US" altLang="ru-RU" sz="2400" b="0">
                <a:solidFill>
                  <a:srgbClr val="FF0066"/>
                </a:solidFill>
              </a:rPr>
              <a:t> </a:t>
            </a:r>
            <a:r>
              <a:rPr lang="el-GR" altLang="ru-RU" sz="2400" b="0"/>
              <a:t>→</a:t>
            </a:r>
            <a:r>
              <a:rPr lang="en-US" altLang="ru-RU" sz="2400" b="0"/>
              <a:t> </a:t>
            </a:r>
            <a:r>
              <a:rPr lang="en-US" altLang="ru-RU" sz="2400" b="0" baseline="30000"/>
              <a:t>3</a:t>
            </a:r>
            <a:r>
              <a:rPr lang="en-US" altLang="ru-RU" sz="2400" b="0"/>
              <a:t>He </a:t>
            </a:r>
            <a:r>
              <a:rPr lang="el-GR" altLang="ru-RU" sz="2400" b="0"/>
              <a:t>π</a:t>
            </a:r>
            <a:r>
              <a:rPr lang="en-US" altLang="ru-RU" sz="2400" b="0" baseline="30000"/>
              <a:t>-</a:t>
            </a:r>
            <a:endParaRPr lang="el-GR" altLang="ru-RU" sz="2400" b="0" baseline="30000"/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323850" y="3644900"/>
            <a:ext cx="4319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b="0"/>
              <a:t>Au+Au, 4.5 AGeV, 2.6M central events</a:t>
            </a:r>
          </a:p>
        </p:txBody>
      </p:sp>
      <p:pic>
        <p:nvPicPr>
          <p:cNvPr id="13333" name="Picture 21" descr="Xi_bmn_bes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196975"/>
            <a:ext cx="4383087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8027988" y="1844675"/>
            <a:ext cx="481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l-GR" altLang="ru-RU" sz="2800" b="0">
                <a:latin typeface="Times New Roman" charset="0"/>
              </a:rPr>
              <a:t>Ξ</a:t>
            </a:r>
            <a:r>
              <a:rPr lang="en-US" altLang="ru-RU" sz="2400" b="0" baseline="30000">
                <a:latin typeface="Times New Roman" charset="0"/>
              </a:rPr>
              <a:t>-</a:t>
            </a:r>
            <a:endParaRPr lang="ru-RU" altLang="ru-RU" sz="2400" b="0" baseline="30000">
              <a:latin typeface="Times New Roman" charset="0"/>
            </a:endParaRPr>
          </a:p>
        </p:txBody>
      </p:sp>
      <p:pic>
        <p:nvPicPr>
          <p:cNvPr id="13335" name="Picture 23" descr="L0_bm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81075"/>
            <a:ext cx="4027488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971550" y="1268413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ru-RU" sz="2400" b="0"/>
              <a:t>Λ</a:t>
            </a:r>
            <a:r>
              <a:rPr lang="en-US" altLang="ru-RU" sz="2400" b="0" baseline="30000"/>
              <a:t>0</a:t>
            </a:r>
            <a:r>
              <a:rPr lang="el-GR" altLang="ru-RU" sz="2400" b="0"/>
              <a:t>→</a:t>
            </a:r>
            <a:r>
              <a:rPr lang="en-US" altLang="ru-RU" sz="2400" b="0"/>
              <a:t>p</a:t>
            </a:r>
            <a:r>
              <a:rPr lang="el-GR" altLang="ru-RU" sz="2400" b="0"/>
              <a:t>π</a:t>
            </a:r>
            <a:r>
              <a:rPr lang="en-US" altLang="ru-RU" sz="2400" b="0" baseline="30000"/>
              <a:t>-</a:t>
            </a:r>
            <a:endParaRPr lang="el-GR" altLang="ru-RU" sz="2400" b="0" baseline="30000"/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4643438" y="6308725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endParaRPr lang="ru-RU" altLang="ru-RU" sz="2000" b="0">
              <a:solidFill>
                <a:srgbClr val="333399"/>
              </a:solidFill>
            </a:endParaRPr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468313" y="620713"/>
            <a:ext cx="381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b="0"/>
              <a:t>Au+Au, URQMD,10k central events</a:t>
            </a:r>
            <a:endParaRPr lang="ru-RU" altLang="ru-RU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84213" y="0"/>
            <a:ext cx="8064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400">
                <a:solidFill>
                  <a:srgbClr val="FF0066"/>
                </a:solidFill>
              </a:rPr>
              <a:t>BM@N in technical runs with deuteron and carbon beams </a:t>
            </a:r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5795963" y="620713"/>
            <a:ext cx="142875" cy="1714500"/>
          </a:xfrm>
          <a:prstGeom prst="rect">
            <a:avLst/>
          </a:prstGeom>
          <a:solidFill>
            <a:srgbClr val="FFFF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6153150" y="620713"/>
            <a:ext cx="142875" cy="1714500"/>
          </a:xfrm>
          <a:prstGeom prst="rect">
            <a:avLst/>
          </a:prstGeom>
          <a:solidFill>
            <a:srgbClr val="FFFF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 flipH="1">
            <a:off x="6011863" y="549275"/>
            <a:ext cx="71437" cy="785813"/>
          </a:xfrm>
          <a:prstGeom prst="rect">
            <a:avLst/>
          </a:prstGeom>
          <a:solidFill>
            <a:srgbClr val="00B05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6877050" y="1196975"/>
            <a:ext cx="857250" cy="500063"/>
          </a:xfrm>
          <a:prstGeom prst="rect">
            <a:avLst/>
          </a:prstGeom>
          <a:solidFill>
            <a:srgbClr val="7030A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6300788" y="1916113"/>
            <a:ext cx="1368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 b="0"/>
              <a:t>DCH-1,2</a:t>
            </a:r>
          </a:p>
        </p:txBody>
      </p:sp>
      <p:sp>
        <p:nvSpPr>
          <p:cNvPr id="14344" name="Text Box 8"/>
          <p:cNvSpPr txBox="1">
            <a:spLocks noChangeArrowheads="1"/>
          </p:cNvSpPr>
          <p:nvPr/>
        </p:nvSpPr>
        <p:spPr bwMode="auto">
          <a:xfrm>
            <a:off x="6877050" y="836613"/>
            <a:ext cx="928688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 b="0"/>
              <a:t>ZDC</a:t>
            </a:r>
          </a:p>
        </p:txBody>
      </p:sp>
      <p:cxnSp>
        <p:nvCxnSpPr>
          <p:cNvPr id="14345" name="AutoShape 9"/>
          <p:cNvCxnSpPr>
            <a:cxnSpLocks noChangeShapeType="1"/>
          </p:cNvCxnSpPr>
          <p:nvPr/>
        </p:nvCxnSpPr>
        <p:spPr bwMode="auto">
          <a:xfrm flipV="1">
            <a:off x="5508625" y="1484313"/>
            <a:ext cx="142875" cy="893762"/>
          </a:xfrm>
          <a:prstGeom prst="straightConnector1">
            <a:avLst/>
          </a:prstGeom>
          <a:noFill/>
          <a:ln w="9360" cap="sq">
            <a:solidFill>
              <a:srgbClr val="4A7EBB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46" name="Text Box 10"/>
          <p:cNvSpPr txBox="1">
            <a:spLocks noChangeArrowheads="1"/>
          </p:cNvSpPr>
          <p:nvPr/>
        </p:nvSpPr>
        <p:spPr bwMode="auto">
          <a:xfrm>
            <a:off x="-1588" y="2852738"/>
            <a:ext cx="9145588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333399"/>
                </a:solidFill>
              </a:rPr>
              <a:t>• Focus on tests and commissioning  of central tracker inside analyzing magnet → GEM detectors and </a:t>
            </a:r>
            <a:r>
              <a:rPr lang="ru-RU" altLang="ru-RU" sz="2000">
                <a:solidFill>
                  <a:srgbClr val="333399"/>
                </a:solidFill>
              </a:rPr>
              <a:t>f</a:t>
            </a:r>
            <a:r>
              <a:rPr lang="en-US" altLang="ru-RU" sz="2000">
                <a:solidFill>
                  <a:srgbClr val="333399"/>
                </a:solidFill>
              </a:rPr>
              <a:t>orward Si detector for tracking</a:t>
            </a:r>
          </a:p>
          <a:p>
            <a:pPr eaLnBrk="1" hangingPunct="1">
              <a:spcBef>
                <a:spcPct val="0"/>
              </a:spcBef>
              <a:buClr>
                <a:srgbClr val="333399"/>
              </a:buClr>
              <a:buFont typeface="Arial" charset="0"/>
              <a:buChar char="•"/>
            </a:pPr>
            <a:r>
              <a:rPr lang="en-US" altLang="ru-RU" sz="2000">
                <a:solidFill>
                  <a:srgbClr val="333399"/>
                </a:solidFill>
              </a:rPr>
              <a:t> Test / calibrate ToF, </a:t>
            </a:r>
            <a:r>
              <a:rPr lang="ru-RU" altLang="ru-RU" sz="2000">
                <a:solidFill>
                  <a:srgbClr val="333399"/>
                </a:solidFill>
              </a:rPr>
              <a:t>t</a:t>
            </a:r>
            <a:r>
              <a:rPr lang="en-US" altLang="ru-RU" sz="2000">
                <a:solidFill>
                  <a:srgbClr val="333399"/>
                </a:solidFill>
              </a:rPr>
              <a:t>rigger detectors, calorimeters</a:t>
            </a:r>
            <a:endParaRPr lang="en-US" altLang="ru-RU" sz="20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ru-RU" sz="2000">
              <a:solidFill>
                <a:srgbClr val="CC0000"/>
              </a:solidFill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CC0000"/>
                </a:solidFill>
              </a:rPr>
              <a:t>Program: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ru-RU" sz="2000">
                <a:solidFill>
                  <a:srgbClr val="333399"/>
                </a:solidFill>
              </a:rPr>
              <a:t> Trace beam through detectors, align detectors, measure beam momentum in mag. field of 0.3 – 0.85 T </a:t>
            </a:r>
          </a:p>
          <a:p>
            <a:pPr eaLnBrk="1" hangingPunct="1">
              <a:spcBef>
                <a:spcPct val="0"/>
              </a:spcBef>
              <a:buClrTx/>
              <a:buFontTx/>
              <a:buChar char="•"/>
            </a:pPr>
            <a:r>
              <a:rPr lang="en-US" altLang="ru-RU" sz="2000">
                <a:solidFill>
                  <a:srgbClr val="333399"/>
                </a:solidFill>
              </a:rPr>
              <a:t> Measure inelastic reactions d (C) + target → X  with deuteron and carbon beam energies of 3.5 - 4.6 GeV/n on targets CH</a:t>
            </a:r>
            <a:r>
              <a:rPr lang="en-US" altLang="ru-RU" sz="2000" baseline="-25000">
                <a:solidFill>
                  <a:srgbClr val="333399"/>
                </a:solidFill>
              </a:rPr>
              <a:t>2</a:t>
            </a:r>
            <a:r>
              <a:rPr lang="en-US" altLang="ru-RU" sz="2000">
                <a:solidFill>
                  <a:srgbClr val="333399"/>
                </a:solidFill>
              </a:rPr>
              <a:t>, C, Al, Cu, Pb</a:t>
            </a:r>
          </a:p>
        </p:txBody>
      </p:sp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5651500" y="549275"/>
            <a:ext cx="73025" cy="792163"/>
          </a:xfrm>
          <a:prstGeom prst="rect">
            <a:avLst/>
          </a:prstGeom>
          <a:solidFill>
            <a:srgbClr val="00B05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4140200" y="620713"/>
            <a:ext cx="1295400" cy="1657350"/>
          </a:xfrm>
          <a:prstGeom prst="rect">
            <a:avLst/>
          </a:prstGeom>
          <a:solidFill>
            <a:srgbClr val="CC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0" y="2022475"/>
            <a:ext cx="3386138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2000"/>
              <a:t>Carbon beam, T</a:t>
            </a:r>
            <a:r>
              <a:rPr lang="en-US" altLang="ru-RU" sz="2000" baseline="-25000"/>
              <a:t>0</a:t>
            </a:r>
            <a:r>
              <a:rPr lang="en-US" altLang="ru-RU" sz="2000"/>
              <a:t>= 3.5, 4.0,  4.5 GeV/n</a:t>
            </a:r>
            <a:endParaRPr lang="en-US" altLang="ru-RU" sz="2000">
              <a:solidFill>
                <a:schemeClr val="tx1"/>
              </a:solidFill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4211638" y="1700213"/>
            <a:ext cx="151288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en-US" altLang="ru-RU" sz="1400" b="0"/>
              <a:t>Analyzing magnet SP-41</a:t>
            </a: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4140200" y="1474788"/>
            <a:ext cx="252413" cy="73025"/>
          </a:xfrm>
          <a:prstGeom prst="rect">
            <a:avLst/>
          </a:prstGeom>
          <a:solidFill>
            <a:srgbClr val="99CC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>
            <a:off x="3203575" y="1403350"/>
            <a:ext cx="3671888" cy="1588"/>
          </a:xfrm>
          <a:prstGeom prst="line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4140200" y="1250950"/>
            <a:ext cx="252413" cy="73025"/>
          </a:xfrm>
          <a:prstGeom prst="rect">
            <a:avLst/>
          </a:prstGeom>
          <a:solidFill>
            <a:srgbClr val="99CC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3563938" y="1341438"/>
            <a:ext cx="36512" cy="10795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4067175" y="1341438"/>
            <a:ext cx="36513" cy="107950"/>
          </a:xfrm>
          <a:prstGeom prst="rect">
            <a:avLst/>
          </a:prstGeom>
          <a:solidFill>
            <a:srgbClr val="FFFF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4211638" y="1341438"/>
            <a:ext cx="36512" cy="107950"/>
          </a:xfrm>
          <a:prstGeom prst="rect">
            <a:avLst/>
          </a:prstGeom>
          <a:solidFill>
            <a:srgbClr val="000000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59" name="Text Box 23"/>
          <p:cNvSpPr txBox="1">
            <a:spLocks noChangeArrowheads="1"/>
          </p:cNvSpPr>
          <p:nvPr/>
        </p:nvSpPr>
        <p:spPr bwMode="auto">
          <a:xfrm>
            <a:off x="4067175" y="908050"/>
            <a:ext cx="57626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000"/>
              </a:spcBef>
              <a:buClrTx/>
              <a:buFontTx/>
              <a:buNone/>
            </a:pPr>
            <a:r>
              <a:rPr lang="en-US" altLang="ru-RU" sz="1600" b="0"/>
              <a:t>T</a:t>
            </a:r>
            <a:r>
              <a:rPr lang="en-US" altLang="ru-RU" sz="1600" b="0" baseline="-25000"/>
              <a:t>0</a:t>
            </a:r>
            <a:r>
              <a:rPr lang="en-US" altLang="ru-RU" sz="1600" b="0"/>
              <a:t>T</a:t>
            </a:r>
          </a:p>
        </p:txBody>
      </p:sp>
      <p:sp>
        <p:nvSpPr>
          <p:cNvPr id="14360" name="Text Box 24"/>
          <p:cNvSpPr txBox="1">
            <a:spLocks noChangeArrowheads="1"/>
          </p:cNvSpPr>
          <p:nvPr/>
        </p:nvSpPr>
        <p:spPr bwMode="auto">
          <a:xfrm>
            <a:off x="3132138" y="1125538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000"/>
              </a:spcBef>
              <a:buClrTx/>
              <a:buFontTx/>
              <a:buNone/>
            </a:pPr>
            <a:r>
              <a:rPr lang="en-US" altLang="ru-RU" sz="1600" b="0"/>
              <a:t>BM</a:t>
            </a: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250825" y="6553200"/>
            <a:ext cx="31257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3059113" y="2852738"/>
            <a:ext cx="18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0" y="6553200"/>
            <a:ext cx="180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ru-RU" sz="1400" b="0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3924300" y="1125538"/>
            <a:ext cx="46038" cy="500062"/>
          </a:xfrm>
          <a:prstGeom prst="rect">
            <a:avLst/>
          </a:prstGeom>
          <a:solidFill>
            <a:srgbClr val="FF0066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3419475" y="765175"/>
            <a:ext cx="7445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 b="0"/>
              <a:t>MWPC</a:t>
            </a:r>
          </a:p>
        </p:txBody>
      </p:sp>
      <p:sp>
        <p:nvSpPr>
          <p:cNvPr id="14366" name="Line 30"/>
          <p:cNvSpPr>
            <a:spLocks noChangeShapeType="1"/>
          </p:cNvSpPr>
          <p:nvPr/>
        </p:nvSpPr>
        <p:spPr bwMode="auto">
          <a:xfrm>
            <a:off x="2124075" y="1916113"/>
            <a:ext cx="792163" cy="1587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4367" name="Line 31"/>
          <p:cNvSpPr>
            <a:spLocks noChangeShapeType="1"/>
          </p:cNvSpPr>
          <p:nvPr/>
        </p:nvSpPr>
        <p:spPr bwMode="auto">
          <a:xfrm flipV="1">
            <a:off x="2124075" y="1408113"/>
            <a:ext cx="1588" cy="512762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4368" name="Text Box 32"/>
          <p:cNvSpPr txBox="1">
            <a:spLocks noChangeArrowheads="1"/>
          </p:cNvSpPr>
          <p:nvPr/>
        </p:nvSpPr>
        <p:spPr bwMode="auto">
          <a:xfrm>
            <a:off x="2124075" y="1196975"/>
            <a:ext cx="503238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en-US" altLang="ru-RU" sz="1400" b="0"/>
              <a:t>X</a:t>
            </a:r>
          </a:p>
        </p:txBody>
      </p:sp>
      <p:sp>
        <p:nvSpPr>
          <p:cNvPr id="14369" name="Text Box 33"/>
          <p:cNvSpPr txBox="1">
            <a:spLocks noChangeArrowheads="1"/>
          </p:cNvSpPr>
          <p:nvPr/>
        </p:nvSpPr>
        <p:spPr bwMode="auto">
          <a:xfrm>
            <a:off x="2771775" y="1628775"/>
            <a:ext cx="4318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875"/>
              </a:spcBef>
              <a:buClrTx/>
              <a:buFontTx/>
              <a:buNone/>
            </a:pPr>
            <a:r>
              <a:rPr lang="en-US" altLang="ru-RU" sz="1400" b="0"/>
              <a:t>Z</a:t>
            </a:r>
          </a:p>
        </p:txBody>
      </p:sp>
      <p:sp>
        <p:nvSpPr>
          <p:cNvPr id="14370" name="Rectangle 34"/>
          <p:cNvSpPr>
            <a:spLocks noChangeArrowheads="1"/>
          </p:cNvSpPr>
          <p:nvPr/>
        </p:nvSpPr>
        <p:spPr bwMode="auto">
          <a:xfrm>
            <a:off x="3635375" y="1125538"/>
            <a:ext cx="46038" cy="500062"/>
          </a:xfrm>
          <a:prstGeom prst="rect">
            <a:avLst/>
          </a:prstGeom>
          <a:solidFill>
            <a:srgbClr val="FF0066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71" name="Rectangle 35"/>
          <p:cNvSpPr>
            <a:spLocks noChangeArrowheads="1"/>
          </p:cNvSpPr>
          <p:nvPr/>
        </p:nvSpPr>
        <p:spPr bwMode="auto">
          <a:xfrm>
            <a:off x="4643438" y="1125538"/>
            <a:ext cx="46037" cy="500062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4787900" y="1125538"/>
            <a:ext cx="46038" cy="500062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73" name="Rectangle 37"/>
          <p:cNvSpPr>
            <a:spLocks noChangeArrowheads="1"/>
          </p:cNvSpPr>
          <p:nvPr/>
        </p:nvSpPr>
        <p:spPr bwMode="auto">
          <a:xfrm>
            <a:off x="4932363" y="1125538"/>
            <a:ext cx="46037" cy="500062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4643438" y="620713"/>
            <a:ext cx="7016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 b="0"/>
              <a:t>GEM</a:t>
            </a:r>
          </a:p>
        </p:txBody>
      </p:sp>
      <p:sp>
        <p:nvSpPr>
          <p:cNvPr id="14375" name="Rectangle 39"/>
          <p:cNvSpPr>
            <a:spLocks noChangeArrowheads="1"/>
          </p:cNvSpPr>
          <p:nvPr/>
        </p:nvSpPr>
        <p:spPr bwMode="auto">
          <a:xfrm>
            <a:off x="4500563" y="1196975"/>
            <a:ext cx="36512" cy="360363"/>
          </a:xfrm>
          <a:prstGeom prst="rect">
            <a:avLst/>
          </a:prstGeom>
          <a:solidFill>
            <a:srgbClr val="CC33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cxnSp>
        <p:nvCxnSpPr>
          <p:cNvPr id="14376" name="AutoShape 40"/>
          <p:cNvCxnSpPr>
            <a:cxnSpLocks noChangeShapeType="1"/>
          </p:cNvCxnSpPr>
          <p:nvPr/>
        </p:nvCxnSpPr>
        <p:spPr bwMode="auto">
          <a:xfrm flipV="1">
            <a:off x="3924300" y="1557338"/>
            <a:ext cx="504825" cy="504825"/>
          </a:xfrm>
          <a:prstGeom prst="straightConnector1">
            <a:avLst/>
          </a:prstGeom>
          <a:noFill/>
          <a:ln w="9360" cap="sq">
            <a:solidFill>
              <a:srgbClr val="4A7EBB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77" name="Text Box 41"/>
          <p:cNvSpPr txBox="1">
            <a:spLocks noChangeArrowheads="1"/>
          </p:cNvSpPr>
          <p:nvPr/>
        </p:nvSpPr>
        <p:spPr bwMode="auto">
          <a:xfrm>
            <a:off x="3276600" y="2060575"/>
            <a:ext cx="12239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/>
              <a:t>Si plane</a:t>
            </a:r>
          </a:p>
        </p:txBody>
      </p:sp>
      <p:sp>
        <p:nvSpPr>
          <p:cNvPr id="14378" name="Rectangle 42"/>
          <p:cNvSpPr>
            <a:spLocks noChangeArrowheads="1"/>
          </p:cNvSpPr>
          <p:nvPr/>
        </p:nvSpPr>
        <p:spPr bwMode="auto">
          <a:xfrm>
            <a:off x="5435600" y="981075"/>
            <a:ext cx="46038" cy="936625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79" name="Rectangle 43"/>
          <p:cNvSpPr>
            <a:spLocks noChangeArrowheads="1"/>
          </p:cNvSpPr>
          <p:nvPr/>
        </p:nvSpPr>
        <p:spPr bwMode="auto">
          <a:xfrm>
            <a:off x="6372225" y="692150"/>
            <a:ext cx="144463" cy="642938"/>
          </a:xfrm>
          <a:prstGeom prst="rect">
            <a:avLst/>
          </a:prstGeom>
          <a:solidFill>
            <a:srgbClr val="00CCFF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80" name="Rectangle 44"/>
          <p:cNvSpPr>
            <a:spLocks noChangeArrowheads="1"/>
          </p:cNvSpPr>
          <p:nvPr/>
        </p:nvSpPr>
        <p:spPr bwMode="auto">
          <a:xfrm>
            <a:off x="6516688" y="476250"/>
            <a:ext cx="8445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 b="0">
                <a:solidFill>
                  <a:schemeClr val="tx1"/>
                </a:solidFill>
              </a:rPr>
              <a:t>ECAL</a:t>
            </a:r>
          </a:p>
        </p:txBody>
      </p:sp>
      <p:sp>
        <p:nvSpPr>
          <p:cNvPr id="14381" name="Rectangle 45"/>
          <p:cNvSpPr>
            <a:spLocks noChangeArrowheads="1"/>
          </p:cNvSpPr>
          <p:nvPr/>
        </p:nvSpPr>
        <p:spPr bwMode="auto">
          <a:xfrm>
            <a:off x="5292725" y="981075"/>
            <a:ext cx="46038" cy="936625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82" name="Rectangle 46"/>
          <p:cNvSpPr>
            <a:spLocks noChangeArrowheads="1"/>
          </p:cNvSpPr>
          <p:nvPr/>
        </p:nvSpPr>
        <p:spPr bwMode="auto">
          <a:xfrm>
            <a:off x="5148263" y="1341438"/>
            <a:ext cx="46037" cy="500062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83" name="Rectangle 47"/>
          <p:cNvSpPr>
            <a:spLocks noChangeArrowheads="1"/>
          </p:cNvSpPr>
          <p:nvPr/>
        </p:nvSpPr>
        <p:spPr bwMode="auto">
          <a:xfrm>
            <a:off x="5076825" y="981075"/>
            <a:ext cx="46038" cy="500063"/>
          </a:xfrm>
          <a:prstGeom prst="rect">
            <a:avLst/>
          </a:prstGeom>
          <a:solidFill>
            <a:srgbClr val="FF0000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14384" name="Rectangle 49"/>
          <p:cNvSpPr>
            <a:spLocks noChangeArrowheads="1"/>
          </p:cNvSpPr>
          <p:nvPr/>
        </p:nvSpPr>
        <p:spPr bwMode="auto">
          <a:xfrm>
            <a:off x="0" y="6553200"/>
            <a:ext cx="52101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             BM@N experiment</a:t>
            </a:r>
          </a:p>
        </p:txBody>
      </p:sp>
      <p:sp>
        <p:nvSpPr>
          <p:cNvPr id="14385" name="Rectangle 50"/>
          <p:cNvSpPr>
            <a:spLocks noChangeArrowheads="1"/>
          </p:cNvSpPr>
          <p:nvPr/>
        </p:nvSpPr>
        <p:spPr bwMode="auto">
          <a:xfrm>
            <a:off x="4932363" y="2349500"/>
            <a:ext cx="149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b="0">
                <a:solidFill>
                  <a:srgbClr val="000000"/>
                </a:solidFill>
              </a:rPr>
              <a:t>ToF-400,700</a:t>
            </a:r>
          </a:p>
        </p:txBody>
      </p:sp>
      <p:cxnSp>
        <p:nvCxnSpPr>
          <p:cNvPr id="14386" name="AutoShape 51"/>
          <p:cNvCxnSpPr>
            <a:cxnSpLocks noChangeShapeType="1"/>
            <a:stCxn id="14385" idx="0"/>
          </p:cNvCxnSpPr>
          <p:nvPr/>
        </p:nvCxnSpPr>
        <p:spPr bwMode="auto">
          <a:xfrm flipV="1">
            <a:off x="5678488" y="1484313"/>
            <a:ext cx="404812" cy="865187"/>
          </a:xfrm>
          <a:prstGeom prst="straightConnector1">
            <a:avLst/>
          </a:prstGeom>
          <a:noFill/>
          <a:ln w="9360" cap="sq">
            <a:solidFill>
              <a:srgbClr val="4A7EBB"/>
            </a:solidFill>
            <a:miter lim="800000"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4387" name="Rectangle 52"/>
          <p:cNvSpPr>
            <a:spLocks noChangeArrowheads="1"/>
          </p:cNvSpPr>
          <p:nvPr/>
        </p:nvSpPr>
        <p:spPr bwMode="auto">
          <a:xfrm>
            <a:off x="107950" y="765175"/>
            <a:ext cx="33845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ru-RU" sz="2000">
                <a:solidFill>
                  <a:srgbClr val="000000"/>
                </a:solidFill>
              </a:rPr>
              <a:t>Deuteron beam, T</a:t>
            </a:r>
            <a:r>
              <a:rPr lang="en-US" altLang="ru-RU" sz="2000" baseline="-25000">
                <a:solidFill>
                  <a:srgbClr val="000000"/>
                </a:solidFill>
              </a:rPr>
              <a:t>0</a:t>
            </a:r>
            <a:r>
              <a:rPr lang="en-US" altLang="ru-RU" sz="2000">
                <a:solidFill>
                  <a:srgbClr val="000000"/>
                </a:solidFill>
              </a:rPr>
              <a:t>= 4.0,  4.6 GeV/n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7"/>
          <p:cNvSpPr txBox="1">
            <a:spLocks noChangeArrowheads="1"/>
          </p:cNvSpPr>
          <p:nvPr/>
        </p:nvSpPr>
        <p:spPr bwMode="auto">
          <a:xfrm>
            <a:off x="827088" y="0"/>
            <a:ext cx="748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altLang="ru-RU" sz="2400" b="0">
                <a:solidFill>
                  <a:srgbClr val="FF0066"/>
                </a:solidFill>
              </a:rPr>
              <a:t> </a:t>
            </a:r>
            <a:r>
              <a:rPr lang="en-US" altLang="ru-RU" sz="2400">
                <a:solidFill>
                  <a:srgbClr val="FF0066"/>
                </a:solidFill>
              </a:rPr>
              <a:t>BM@N experiment in carbon run, March 2017</a:t>
            </a:r>
            <a:endParaRPr lang="ru-RU" altLang="ru-RU" sz="2400">
              <a:solidFill>
                <a:srgbClr val="FF0066"/>
              </a:solidFill>
            </a:endParaRPr>
          </a:p>
        </p:txBody>
      </p:sp>
      <p:pic>
        <p:nvPicPr>
          <p:cNvPr id="15363" name="Picture 9" descr="DSC_38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92150"/>
            <a:ext cx="3328988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Text Box 10"/>
          <p:cNvSpPr txBox="1">
            <a:spLocks noChangeArrowheads="1"/>
          </p:cNvSpPr>
          <p:nvPr/>
        </p:nvSpPr>
        <p:spPr bwMode="auto">
          <a:xfrm>
            <a:off x="2484438" y="549275"/>
            <a:ext cx="6659562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333399"/>
              </a:buClr>
              <a:buFont typeface="Times New Roman" charset="0"/>
              <a:buChar char="•"/>
            </a:pPr>
            <a:endParaRPr lang="ru-RU" altLang="ru-RU" sz="800" b="0">
              <a:solidFill>
                <a:srgbClr val="333399"/>
              </a:solidFill>
            </a:endParaRPr>
          </a:p>
        </p:txBody>
      </p:sp>
      <p:pic>
        <p:nvPicPr>
          <p:cNvPr id="15365" name="Picture 14" descr="20161217_1053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620713"/>
            <a:ext cx="2098675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9" descr="P_20161223_1326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4292600"/>
            <a:ext cx="311943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20" descr="P_20161223_1322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4292600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78" descr="C:\Users\anna\Downloads\IMG_20161027_17053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692150"/>
            <a:ext cx="32067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22" descr="PHOTO_20160628_16135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357563"/>
            <a:ext cx="3303588" cy="198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Rectangle 23"/>
          <p:cNvSpPr>
            <a:spLocks noChangeArrowheads="1"/>
          </p:cNvSpPr>
          <p:nvPr/>
        </p:nvSpPr>
        <p:spPr bwMode="auto">
          <a:xfrm>
            <a:off x="2195513" y="3690938"/>
            <a:ext cx="708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ZDC</a:t>
            </a:r>
          </a:p>
        </p:txBody>
      </p:sp>
      <p:sp>
        <p:nvSpPr>
          <p:cNvPr id="15371" name="Rectangle 24"/>
          <p:cNvSpPr>
            <a:spLocks noChangeArrowheads="1"/>
          </p:cNvSpPr>
          <p:nvPr/>
        </p:nvSpPr>
        <p:spPr bwMode="auto">
          <a:xfrm>
            <a:off x="7812088" y="6067425"/>
            <a:ext cx="1158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000">
                <a:solidFill>
                  <a:srgbClr val="FFFFFF"/>
                </a:solidFill>
              </a:rPr>
              <a:t>ToF</a:t>
            </a:r>
            <a:r>
              <a:rPr lang="ru-RU" altLang="ru-RU" sz="2000">
                <a:solidFill>
                  <a:srgbClr val="FFFFFF"/>
                </a:solidFill>
              </a:rPr>
              <a:t>-</a:t>
            </a:r>
            <a:r>
              <a:rPr lang="en-US" altLang="ru-RU" sz="2000">
                <a:solidFill>
                  <a:srgbClr val="FFFFFF"/>
                </a:solidFill>
              </a:rPr>
              <a:t>4</a:t>
            </a:r>
            <a:r>
              <a:rPr lang="ru-RU" altLang="ru-RU" sz="2000">
                <a:solidFill>
                  <a:srgbClr val="FFFFFF"/>
                </a:solidFill>
              </a:rPr>
              <a:t>00</a:t>
            </a:r>
          </a:p>
        </p:txBody>
      </p:sp>
      <p:sp>
        <p:nvSpPr>
          <p:cNvPr id="15372" name="Rectangle 25"/>
          <p:cNvSpPr>
            <a:spLocks noChangeArrowheads="1"/>
          </p:cNvSpPr>
          <p:nvPr/>
        </p:nvSpPr>
        <p:spPr bwMode="auto">
          <a:xfrm>
            <a:off x="7667625" y="4556125"/>
            <a:ext cx="962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DCH-1</a:t>
            </a:r>
          </a:p>
        </p:txBody>
      </p:sp>
      <p:sp>
        <p:nvSpPr>
          <p:cNvPr id="15373" name="Rectangle 26"/>
          <p:cNvSpPr>
            <a:spLocks noChangeArrowheads="1"/>
          </p:cNvSpPr>
          <p:nvPr/>
        </p:nvSpPr>
        <p:spPr bwMode="auto">
          <a:xfrm>
            <a:off x="4067175" y="6140450"/>
            <a:ext cx="877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ECAL</a:t>
            </a:r>
          </a:p>
        </p:txBody>
      </p:sp>
      <p:pic>
        <p:nvPicPr>
          <p:cNvPr id="15374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75" name="Picture 2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5376" name="Rectangle 29"/>
          <p:cNvSpPr>
            <a:spLocks noChangeArrowheads="1"/>
          </p:cNvSpPr>
          <p:nvPr/>
        </p:nvSpPr>
        <p:spPr bwMode="auto">
          <a:xfrm>
            <a:off x="1763713" y="2636838"/>
            <a:ext cx="1565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2 big GEMs</a:t>
            </a:r>
          </a:p>
        </p:txBody>
      </p:sp>
      <p:sp>
        <p:nvSpPr>
          <p:cNvPr id="15377" name="Rectangle 30"/>
          <p:cNvSpPr>
            <a:spLocks noChangeArrowheads="1"/>
          </p:cNvSpPr>
          <p:nvPr/>
        </p:nvSpPr>
        <p:spPr bwMode="auto">
          <a:xfrm>
            <a:off x="3563938" y="2682875"/>
            <a:ext cx="221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tests of Big GEM</a:t>
            </a:r>
          </a:p>
        </p:txBody>
      </p:sp>
      <p:sp>
        <p:nvSpPr>
          <p:cNvPr id="15378" name="Rectangle 31"/>
          <p:cNvSpPr>
            <a:spLocks noChangeArrowheads="1"/>
          </p:cNvSpPr>
          <p:nvPr/>
        </p:nvSpPr>
        <p:spPr bwMode="auto">
          <a:xfrm>
            <a:off x="7596188" y="739775"/>
            <a:ext cx="1495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Si detector</a:t>
            </a:r>
          </a:p>
        </p:txBody>
      </p:sp>
      <p:sp>
        <p:nvSpPr>
          <p:cNvPr id="15379" name="Rectangle 32"/>
          <p:cNvSpPr>
            <a:spLocks noChangeArrowheads="1"/>
          </p:cNvSpPr>
          <p:nvPr/>
        </p:nvSpPr>
        <p:spPr bwMode="auto">
          <a:xfrm>
            <a:off x="7451725" y="2924175"/>
            <a:ext cx="15128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2000">
                <a:solidFill>
                  <a:srgbClr val="FFFFFF"/>
                </a:solidFill>
              </a:rPr>
              <a:t>barrel detector</a:t>
            </a:r>
          </a:p>
        </p:txBody>
      </p:sp>
      <p:sp>
        <p:nvSpPr>
          <p:cNvPr id="15380" name="Text Box 33"/>
          <p:cNvSpPr txBox="1">
            <a:spLocks noChangeArrowheads="1"/>
          </p:cNvSpPr>
          <p:nvPr/>
        </p:nvSpPr>
        <p:spPr bwMode="auto">
          <a:xfrm>
            <a:off x="3419475" y="3213100"/>
            <a:ext cx="35274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2000">
                <a:solidFill>
                  <a:schemeClr val="accent2"/>
                </a:solidFill>
              </a:rPr>
              <a:t>New detector components:</a:t>
            </a:r>
            <a:r>
              <a:rPr lang="en-US" altLang="ru-RU" sz="2000"/>
              <a:t> 2 big GEMs, trigger barrel detector, Si detector, ECAL</a:t>
            </a:r>
            <a:endParaRPr lang="ru-RU" altLang="ru-RU" sz="2000"/>
          </a:p>
        </p:txBody>
      </p:sp>
      <p:sp>
        <p:nvSpPr>
          <p:cNvPr id="15381" name="Rectangle 34"/>
          <p:cNvSpPr>
            <a:spLocks noChangeArrowheads="1"/>
          </p:cNvSpPr>
          <p:nvPr/>
        </p:nvSpPr>
        <p:spPr bwMode="auto">
          <a:xfrm>
            <a:off x="0" y="6553200"/>
            <a:ext cx="52101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             BM@N experiment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BM@N experiment</a:t>
            </a:r>
            <a:r>
              <a:rPr lang="en-US" altLang="ru-RU" sz="1400" b="0"/>
              <a:t> 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389" name="Rectangle 4"/>
          <p:cNvSpPr>
            <a:spLocks noChangeArrowheads="1"/>
          </p:cNvSpPr>
          <p:nvPr/>
        </p:nvSpPr>
        <p:spPr bwMode="auto">
          <a:xfrm>
            <a:off x="971550" y="0"/>
            <a:ext cx="7077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800">
                <a:solidFill>
                  <a:srgbClr val="FF0066"/>
                </a:solidFill>
              </a:rPr>
              <a:t>GEM detectors for central BM@N tracker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539750" y="692150"/>
            <a:ext cx="3948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4F81BD"/>
                </a:solidFill>
                <a:latin typeface="Calibri" charset="0"/>
              </a:rPr>
              <a:t>Tests of GEM detector 163 x 45 cm</a:t>
            </a:r>
            <a:r>
              <a:rPr lang="en-US" altLang="ru-RU" sz="2000" baseline="30000">
                <a:solidFill>
                  <a:srgbClr val="4F81BD"/>
                </a:solidFill>
                <a:latin typeface="Calibri" charset="0"/>
              </a:rPr>
              <a:t>2 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79388" y="4724400"/>
            <a:ext cx="8713787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250"/>
              </a:spcBef>
              <a:buFont typeface="Arial" charset="0"/>
              <a:buChar char="•"/>
            </a:pPr>
            <a:r>
              <a:rPr lang="en-US" altLang="ru-RU" sz="2000"/>
              <a:t> for tracking in technical runs with deuteron and carbon beams in December 2016 and March 2017 used  </a:t>
            </a:r>
            <a:r>
              <a:rPr lang="en-US" altLang="ru-RU" sz="2000">
                <a:solidFill>
                  <a:srgbClr val="333399"/>
                </a:solidFill>
              </a:rPr>
              <a:t>5 detectors 66 x 41 cm</a:t>
            </a:r>
            <a:r>
              <a:rPr lang="en-US" altLang="ru-RU" sz="2000" baseline="30000">
                <a:solidFill>
                  <a:srgbClr val="333399"/>
                </a:solidFill>
              </a:rPr>
              <a:t>2</a:t>
            </a:r>
            <a:r>
              <a:rPr lang="en-US" altLang="ru-RU" sz="2000">
                <a:solidFill>
                  <a:srgbClr val="333399"/>
                </a:solidFill>
              </a:rPr>
              <a:t> and       2 detectors 163 x 45 cm</a:t>
            </a:r>
            <a:r>
              <a:rPr lang="en-US" altLang="ru-RU" sz="2000" baseline="30000">
                <a:solidFill>
                  <a:srgbClr val="333399"/>
                </a:solidFill>
              </a:rPr>
              <a:t>2 </a:t>
            </a:r>
          </a:p>
          <a:p>
            <a:pPr eaLnBrk="1" hangingPunct="1">
              <a:spcBef>
                <a:spcPts val="1250"/>
              </a:spcBef>
              <a:buFont typeface="Arial" charset="0"/>
              <a:buChar char="•"/>
            </a:pPr>
            <a:r>
              <a:rPr lang="en-US" altLang="ru-RU" sz="2000"/>
              <a:t> for BM@N run in autumn 2017 plan to produce </a:t>
            </a:r>
            <a:r>
              <a:rPr lang="en-US" altLang="ru-RU" sz="2000">
                <a:solidFill>
                  <a:srgbClr val="333399"/>
                </a:solidFill>
              </a:rPr>
              <a:t>more detectors       163 x 45 cm</a:t>
            </a:r>
            <a:r>
              <a:rPr lang="en-US" altLang="ru-RU" sz="2000" baseline="30000">
                <a:solidFill>
                  <a:srgbClr val="333399"/>
                </a:solidFill>
              </a:rPr>
              <a:t>2</a:t>
            </a:r>
            <a:r>
              <a:rPr lang="en-US" altLang="ru-RU" sz="2000"/>
              <a:t> </a:t>
            </a:r>
          </a:p>
        </p:txBody>
      </p:sp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4433888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393" name="Picture 14" descr="GEM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125538"/>
            <a:ext cx="2713038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</a:t>
            </a:r>
            <a:r>
              <a:rPr lang="en-US" altLang="ru-RU" sz="1400" b="0"/>
              <a:t> </a:t>
            </a:r>
            <a:r>
              <a:rPr lang="en-US" altLang="ru-RU" sz="1400"/>
              <a:t>BM@N experiment</a:t>
            </a:r>
            <a:r>
              <a:rPr lang="en-US" altLang="ru-RU" sz="1400" b="0"/>
              <a:t> </a:t>
            </a: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827088" y="0"/>
            <a:ext cx="6697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GB" altLang="ru-RU" sz="2400">
                <a:solidFill>
                  <a:srgbClr val="FF0066"/>
                </a:solidFill>
              </a:rPr>
              <a:t>Results of </a:t>
            </a:r>
            <a:r>
              <a:rPr lang="el-GR" altLang="ru-RU" sz="2400">
                <a:solidFill>
                  <a:srgbClr val="FF0066"/>
                </a:solidFill>
              </a:rPr>
              <a:t>Λ</a:t>
            </a:r>
            <a:r>
              <a:rPr lang="en-US" altLang="ru-RU" sz="2400">
                <a:solidFill>
                  <a:srgbClr val="FF0066"/>
                </a:solidFill>
              </a:rPr>
              <a:t> reconstruction with GEM detectors in deuteron beam interactions</a:t>
            </a:r>
            <a:endParaRPr lang="el-GR" altLang="ru-RU" sz="2400">
              <a:solidFill>
                <a:srgbClr val="FF0066"/>
              </a:solidFill>
            </a:endParaRP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260725" y="823913"/>
            <a:ext cx="235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000">
                <a:solidFill>
                  <a:srgbClr val="333399"/>
                </a:solidFill>
              </a:rPr>
              <a:t>d + target → </a:t>
            </a:r>
            <a:r>
              <a:rPr lang="el-GR" altLang="ru-RU" sz="2000">
                <a:solidFill>
                  <a:srgbClr val="333399"/>
                </a:solidFill>
              </a:rPr>
              <a:t>Λ</a:t>
            </a:r>
            <a:r>
              <a:rPr lang="en-US" altLang="ru-RU" sz="2000">
                <a:solidFill>
                  <a:srgbClr val="333399"/>
                </a:solidFill>
              </a:rPr>
              <a:t> + X</a:t>
            </a:r>
            <a:endParaRPr lang="ru-RU" altLang="ru-RU" sz="2000">
              <a:solidFill>
                <a:srgbClr val="333399"/>
              </a:solidFill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1293813" y="1135063"/>
            <a:ext cx="1727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Soft selection </a:t>
            </a:r>
            <a:endParaRPr lang="ru-RU" altLang="ru-RU"/>
          </a:p>
        </p:txBody>
      </p:sp>
      <p:sp>
        <p:nvSpPr>
          <p:cNvPr id="17416" name="Rectangle 11"/>
          <p:cNvSpPr>
            <a:spLocks noChangeArrowheads="1"/>
          </p:cNvSpPr>
          <p:nvPr/>
        </p:nvSpPr>
        <p:spPr bwMode="auto">
          <a:xfrm>
            <a:off x="6084888" y="1149350"/>
            <a:ext cx="179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/>
              <a:t>Tight selection</a:t>
            </a:r>
            <a:endParaRPr lang="ru-RU" altLang="ru-RU"/>
          </a:p>
        </p:txBody>
      </p:sp>
      <p:pic>
        <p:nvPicPr>
          <p:cNvPr id="17417" name="Picture 13" descr="L0_R5_19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4325938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4" descr="L0_R5_66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1484313"/>
            <a:ext cx="4325937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Text Box 15"/>
          <p:cNvSpPr txBox="1">
            <a:spLocks noChangeArrowheads="1"/>
          </p:cNvSpPr>
          <p:nvPr/>
        </p:nvSpPr>
        <p:spPr bwMode="auto">
          <a:xfrm>
            <a:off x="539750" y="4264025"/>
            <a:ext cx="3095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~1900 </a:t>
            </a:r>
            <a:r>
              <a:rPr lang="el-GR" altLang="ru-RU"/>
              <a:t>Λ</a:t>
            </a:r>
            <a:r>
              <a:rPr lang="en-US" altLang="ru-RU"/>
              <a:t>,  sigma ~3.8 MeV</a:t>
            </a:r>
            <a:endParaRPr lang="el-GR" altLang="ru-RU"/>
          </a:p>
        </p:txBody>
      </p:sp>
      <p:sp>
        <p:nvSpPr>
          <p:cNvPr id="17420" name="Rectangle 19"/>
          <p:cNvSpPr>
            <a:spLocks noChangeArrowheads="1"/>
          </p:cNvSpPr>
          <p:nvPr/>
        </p:nvSpPr>
        <p:spPr bwMode="auto">
          <a:xfrm>
            <a:off x="5580063" y="2492375"/>
            <a:ext cx="1042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l-GR" altLang="ru-RU" sz="2000">
                <a:solidFill>
                  <a:srgbClr val="333399"/>
                </a:solidFill>
              </a:rPr>
              <a:t>Λ→</a:t>
            </a:r>
            <a:r>
              <a:rPr lang="en-US" altLang="ru-RU" sz="2000">
                <a:solidFill>
                  <a:srgbClr val="333399"/>
                </a:solidFill>
              </a:rPr>
              <a:t>p</a:t>
            </a:r>
            <a:r>
              <a:rPr lang="el-GR" altLang="ru-RU" sz="2000">
                <a:solidFill>
                  <a:srgbClr val="333399"/>
                </a:solidFill>
              </a:rPr>
              <a:t>π</a:t>
            </a:r>
            <a:r>
              <a:rPr lang="en-US" altLang="ru-RU" sz="2000">
                <a:solidFill>
                  <a:srgbClr val="333399"/>
                </a:solidFill>
              </a:rPr>
              <a:t>-</a:t>
            </a:r>
            <a:endParaRPr lang="ru-RU" altLang="ru-RU" sz="2000">
              <a:solidFill>
                <a:srgbClr val="333399"/>
              </a:solidFill>
            </a:endParaRPr>
          </a:p>
        </p:txBody>
      </p:sp>
      <p:sp>
        <p:nvSpPr>
          <p:cNvPr id="17421" name="Прямоугольник 1"/>
          <p:cNvSpPr>
            <a:spLocks noChangeArrowheads="1"/>
          </p:cNvSpPr>
          <p:nvPr/>
        </p:nvSpPr>
        <p:spPr bwMode="auto">
          <a:xfrm>
            <a:off x="400050" y="4937125"/>
            <a:ext cx="784860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Times New Roman" charset="0"/>
              <a:buChar char="•"/>
            </a:pPr>
            <a:r>
              <a:rPr lang="en-US" altLang="ru-RU">
                <a:solidFill>
                  <a:srgbClr val="000000"/>
                </a:solidFill>
              </a:rPr>
              <a:t> Need to improve vertex reconstruction → forward Silicon detector already implemented</a:t>
            </a:r>
          </a:p>
          <a:p>
            <a:pPr>
              <a:spcBef>
                <a:spcPct val="50000"/>
              </a:spcBef>
              <a:buFont typeface="Times New Roman" charset="0"/>
              <a:buChar char="•"/>
            </a:pPr>
            <a:r>
              <a:rPr lang="en-US" altLang="ru-RU">
                <a:solidFill>
                  <a:srgbClr val="000000"/>
                </a:solidFill>
              </a:rPr>
              <a:t> Need more GEM planes to improve track momentum reconstruction → plan to install more GEM planes in autumn 2017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1835150" y="0"/>
            <a:ext cx="5381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800">
                <a:solidFill>
                  <a:srgbClr val="FF0066"/>
                </a:solidFill>
              </a:rPr>
              <a:t>Forward silicon strip detector</a:t>
            </a:r>
            <a:r>
              <a:rPr lang="en-US" altLang="ru-RU" sz="2800" b="0">
                <a:solidFill>
                  <a:srgbClr val="FF0066"/>
                </a:solidFill>
              </a:rPr>
              <a:t>  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3851275" y="3789363"/>
            <a:ext cx="4968875" cy="257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/>
              <a:t> 2-coordinate Si detector X-X’(±2.5</a:t>
            </a:r>
            <a:r>
              <a:rPr lang="en-US" altLang="ru-RU" sz="1800" baseline="30000"/>
              <a:t>o</a:t>
            </a:r>
            <a:r>
              <a:rPr lang="en-US" altLang="ru-RU" sz="1800"/>
              <a:t>) with strip pitch of 95/103 </a:t>
            </a:r>
            <a:r>
              <a:rPr lang="el-GR" altLang="ru-RU" sz="1800"/>
              <a:t>μ</a:t>
            </a:r>
            <a:r>
              <a:rPr lang="en-US" altLang="ru-RU" sz="1800"/>
              <a:t>m, full size of 25 x 25 cm</a:t>
            </a:r>
            <a:r>
              <a:rPr lang="en-US" altLang="ru-RU" sz="1800" baseline="30000"/>
              <a:t>2 </a:t>
            </a:r>
            <a:r>
              <a:rPr lang="en-US" altLang="ru-RU" sz="1800"/>
              <a:t>, 10240 strips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/>
              <a:t> Detector combined from 4 sub-detectors arranged around beam, each sub-detector consists of 4 Si modules of 6.3 x 6.3 cm</a:t>
            </a:r>
            <a:r>
              <a:rPr lang="en-US" altLang="ru-RU" sz="1800" baseline="30000"/>
              <a:t>2 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/>
              <a:t> One plane installed in front of GEM tracker and operated in March 2017</a:t>
            </a:r>
            <a:r>
              <a:rPr lang="en-US" altLang="ru-RU" sz="1800" b="0"/>
              <a:t>   </a:t>
            </a:r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0" y="6553200"/>
            <a:ext cx="485775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</a:t>
            </a:r>
            <a:r>
              <a:rPr lang="en-US" altLang="ru-RU" sz="1400" b="0"/>
              <a:t>      </a:t>
            </a:r>
            <a:r>
              <a:rPr lang="en-US" altLang="ru-RU" sz="1400"/>
              <a:t>BM@N experiment</a:t>
            </a:r>
            <a:r>
              <a:rPr lang="en-US" altLang="ru-RU" sz="1400" b="0"/>
              <a:t> </a:t>
            </a:r>
          </a:p>
        </p:txBody>
      </p:sp>
      <p:pic>
        <p:nvPicPr>
          <p:cNvPr id="18439" name="Picture 10" descr="IMG_359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076700"/>
            <a:ext cx="33147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11" descr="20161217_1053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92150"/>
            <a:ext cx="1868487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17" descr="SidS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196975"/>
            <a:ext cx="3656013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2" name="Text Box 23"/>
          <p:cNvSpPr txBox="1">
            <a:spLocks noChangeArrowheads="1"/>
          </p:cNvSpPr>
          <p:nvPr/>
        </p:nvSpPr>
        <p:spPr bwMode="auto">
          <a:xfrm>
            <a:off x="2987675" y="692150"/>
            <a:ext cx="47879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Si-GEM residuals (cm) vs Si strip number</a:t>
            </a:r>
            <a:endParaRPr lang="ru-RU" alt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</a:t>
            </a:r>
            <a:r>
              <a:rPr lang="en-US" altLang="ru-RU" sz="1400" b="0"/>
              <a:t> </a:t>
            </a:r>
            <a:r>
              <a:rPr lang="en-US" altLang="ru-RU" sz="1400"/>
              <a:t>BM@N experiment</a:t>
            </a:r>
            <a:r>
              <a:rPr lang="en-US" altLang="ru-RU" sz="1400" b="0"/>
              <a:t> 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611188" y="0"/>
            <a:ext cx="7635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ru-RU" sz="2400">
                <a:solidFill>
                  <a:srgbClr val="FF0066"/>
                </a:solidFill>
              </a:rPr>
              <a:t>Beam Momentum measured with DCH outer tracker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5651500" y="765175"/>
            <a:ext cx="25923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>
                <a:solidFill>
                  <a:srgbClr val="FFFFFF"/>
                </a:solidFill>
              </a:rPr>
              <a:t>Simulated event C+C</a:t>
            </a:r>
          </a:p>
        </p:txBody>
      </p:sp>
      <p:sp>
        <p:nvSpPr>
          <p:cNvPr id="19463" name="Rectangle 13"/>
          <p:cNvSpPr>
            <a:spLocks noChangeArrowheads="1"/>
          </p:cNvSpPr>
          <p:nvPr/>
        </p:nvSpPr>
        <p:spPr bwMode="auto">
          <a:xfrm>
            <a:off x="250825" y="602138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pic>
        <p:nvPicPr>
          <p:cNvPr id="1946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4508500"/>
            <a:ext cx="3459163" cy="197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65" name="Text Box 16"/>
          <p:cNvSpPr txBox="1">
            <a:spLocks noChangeArrowheads="1"/>
          </p:cNvSpPr>
          <p:nvPr/>
        </p:nvSpPr>
        <p:spPr bwMode="auto">
          <a:xfrm>
            <a:off x="5795963" y="6491288"/>
            <a:ext cx="2520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Magnetic field</a:t>
            </a:r>
            <a:endParaRPr lang="ru-RU" altLang="ru-RU"/>
          </a:p>
        </p:txBody>
      </p:sp>
      <p:sp>
        <p:nvSpPr>
          <p:cNvPr id="19466" name="Rectangle 20"/>
          <p:cNvSpPr>
            <a:spLocks noChangeArrowheads="1"/>
          </p:cNvSpPr>
          <p:nvPr/>
        </p:nvSpPr>
        <p:spPr bwMode="auto">
          <a:xfrm>
            <a:off x="2195513" y="908050"/>
            <a:ext cx="360362" cy="2174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pic>
        <p:nvPicPr>
          <p:cNvPr id="19467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412875"/>
            <a:ext cx="3621088" cy="289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68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81075"/>
            <a:ext cx="3922713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69" name="Picture 2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933825"/>
            <a:ext cx="3778250" cy="258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70" name="Picture 2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708275"/>
            <a:ext cx="19002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71" name="Picture 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149725"/>
            <a:ext cx="1900237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472" name="Picture 3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49275"/>
            <a:ext cx="338296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73" name="Text Box 32"/>
          <p:cNvSpPr txBox="1">
            <a:spLocks noChangeArrowheads="1"/>
          </p:cNvSpPr>
          <p:nvPr/>
        </p:nvSpPr>
        <p:spPr bwMode="auto">
          <a:xfrm>
            <a:off x="468313" y="3644900"/>
            <a:ext cx="3960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Errors → momentum resolution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836613"/>
            <a:ext cx="8669337" cy="437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836613"/>
            <a:ext cx="8669337" cy="437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005263"/>
            <a:ext cx="2921000" cy="198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684213" y="0"/>
            <a:ext cx="7488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1500"/>
              </a:spcBef>
              <a:buClrTx/>
              <a:buFontTx/>
              <a:buNone/>
            </a:pPr>
            <a:r>
              <a:rPr lang="en-US" altLang="ru-RU" sz="2400">
                <a:solidFill>
                  <a:srgbClr val="FF0066"/>
                </a:solidFill>
              </a:rPr>
              <a:t>Trigger detectors: beam counters and</a:t>
            </a:r>
            <a:r>
              <a:rPr lang="ru-RU" altLang="ru-RU" sz="2400">
                <a:solidFill>
                  <a:srgbClr val="FF0066"/>
                </a:solidFill>
              </a:rPr>
              <a:t> </a:t>
            </a:r>
            <a:r>
              <a:rPr lang="en-US" altLang="ru-RU" sz="2400">
                <a:solidFill>
                  <a:srgbClr val="FF0066"/>
                </a:solidFill>
              </a:rPr>
              <a:t>barrel detector in carbon run (March 2017)</a:t>
            </a: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48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488" name="Rectangle 10"/>
          <p:cNvSpPr>
            <a:spLocks noChangeArrowheads="1"/>
          </p:cNvSpPr>
          <p:nvPr/>
        </p:nvSpPr>
        <p:spPr bwMode="auto">
          <a:xfrm>
            <a:off x="0" y="6553200"/>
            <a:ext cx="4851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1400">
                <a:solidFill>
                  <a:srgbClr val="000000"/>
                </a:solidFill>
              </a:rPr>
              <a:t>M.Kapishin 	            </a:t>
            </a:r>
            <a:r>
              <a:rPr lang="en-US" altLang="ru-RU" sz="1400" b="0">
                <a:solidFill>
                  <a:srgbClr val="000000"/>
                </a:solidFill>
              </a:rPr>
              <a:t>                       </a:t>
            </a:r>
            <a:r>
              <a:rPr lang="en-US" altLang="ru-RU" sz="1400">
                <a:solidFill>
                  <a:srgbClr val="000000"/>
                </a:solidFill>
              </a:rPr>
              <a:t>BM@N experiment</a:t>
            </a:r>
            <a:endParaRPr lang="ru-RU" altLang="ru-RU" sz="1400">
              <a:solidFill>
                <a:srgbClr val="000000"/>
              </a:solidFill>
            </a:endParaRPr>
          </a:p>
        </p:txBody>
      </p:sp>
      <p:sp>
        <p:nvSpPr>
          <p:cNvPr id="20489" name="Text Box 11"/>
          <p:cNvSpPr txBox="1">
            <a:spLocks noChangeArrowheads="1"/>
          </p:cNvSpPr>
          <p:nvPr/>
        </p:nvSpPr>
        <p:spPr bwMode="auto">
          <a:xfrm>
            <a:off x="4932363" y="5516563"/>
            <a:ext cx="39608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ru-RU"/>
              <a:t>Selection of events with activity in barrel detector: BD &gt;= 2, &gt;= 3 </a:t>
            </a:r>
            <a:endParaRPr lang="ru-RU" altLang="ru-RU"/>
          </a:p>
        </p:txBody>
      </p:sp>
      <p:sp>
        <p:nvSpPr>
          <p:cNvPr id="20490" name="Text Box 12"/>
          <p:cNvSpPr txBox="1">
            <a:spLocks noChangeArrowheads="1"/>
          </p:cNvSpPr>
          <p:nvPr/>
        </p:nvSpPr>
        <p:spPr bwMode="auto">
          <a:xfrm>
            <a:off x="5724525" y="765175"/>
            <a:ext cx="7191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0491" name="Rectangle 13"/>
          <p:cNvSpPr>
            <a:spLocks noChangeArrowheads="1"/>
          </p:cNvSpPr>
          <p:nvPr/>
        </p:nvSpPr>
        <p:spPr bwMode="auto">
          <a:xfrm>
            <a:off x="5724525" y="836613"/>
            <a:ext cx="6477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0492" name="Text Box 14"/>
          <p:cNvSpPr txBox="1">
            <a:spLocks noChangeArrowheads="1"/>
          </p:cNvSpPr>
          <p:nvPr/>
        </p:nvSpPr>
        <p:spPr bwMode="auto">
          <a:xfrm>
            <a:off x="6372225" y="1412875"/>
            <a:ext cx="936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FD</a:t>
            </a:r>
            <a:endParaRPr lang="ru-RU" altLang="ru-RU"/>
          </a:p>
        </p:txBody>
      </p:sp>
      <p:sp>
        <p:nvSpPr>
          <p:cNvPr id="20493" name="Rectangle 16"/>
          <p:cNvSpPr>
            <a:spLocks noChangeArrowheads="1"/>
          </p:cNvSpPr>
          <p:nvPr/>
        </p:nvSpPr>
        <p:spPr bwMode="auto">
          <a:xfrm>
            <a:off x="179388" y="79057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pic>
        <p:nvPicPr>
          <p:cNvPr id="20494" name="Picture 21" descr="Target_Are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933825"/>
            <a:ext cx="2792413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5" name="Rectangle 22"/>
          <p:cNvSpPr>
            <a:spLocks noChangeArrowheads="1"/>
          </p:cNvSpPr>
          <p:nvPr/>
        </p:nvSpPr>
        <p:spPr bwMode="auto">
          <a:xfrm>
            <a:off x="395288" y="5157788"/>
            <a:ext cx="2195512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Trigger and T0 detectors for heavy ions</a:t>
            </a:r>
            <a:endParaRPr lang="ru-RU" alt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2771775" y="6381750"/>
            <a:ext cx="37719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6877050" y="63817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424A165-2E64-4E41-B263-3823DFCF004E}" type="slidenum">
              <a:rPr lang="ru-RU" altLang="ru-RU" sz="1400" b="0">
                <a:ea typeface="MS PGothic" charset="-128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ru-RU" altLang="ru-RU" sz="1400" b="0">
              <a:ea typeface="MS PGothic" charset="-128"/>
            </a:endParaRPr>
          </a:p>
        </p:txBody>
      </p:sp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975"/>
            <a:ext cx="9144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0" y="0"/>
            <a:ext cx="87757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400">
                <a:solidFill>
                  <a:srgbClr val="161645"/>
                </a:solidFill>
                <a:ea typeface="MS PGothic" charset="-128"/>
              </a:rPr>
              <a:t>Complex</a:t>
            </a:r>
            <a:r>
              <a:rPr lang="ru-RU" altLang="ru-RU" sz="2400">
                <a:solidFill>
                  <a:srgbClr val="161645"/>
                </a:solidFill>
                <a:ea typeface="MS PGothic" charset="-128"/>
              </a:rPr>
              <a:t>  </a:t>
            </a:r>
            <a:r>
              <a:rPr lang="en-US" altLang="ru-RU" sz="2400">
                <a:solidFill>
                  <a:srgbClr val="FF0000"/>
                </a:solidFill>
                <a:ea typeface="MS PGothic" charset="-128"/>
              </a:rPr>
              <a:t>NICA</a:t>
            </a:r>
            <a:r>
              <a:rPr lang="ru-RU" altLang="ru-RU" sz="2400">
                <a:solidFill>
                  <a:srgbClr val="FF0000"/>
                </a:solidFill>
                <a:ea typeface="MS PGothic" charset="-128"/>
              </a:rPr>
              <a:t> </a:t>
            </a:r>
            <a:r>
              <a:rPr lang="ru-RU" altLang="ru-RU" sz="2400">
                <a:solidFill>
                  <a:srgbClr val="161645"/>
                </a:solidFill>
                <a:ea typeface="MS PGothic" charset="-128"/>
              </a:rPr>
              <a:t> </a:t>
            </a:r>
          </a:p>
        </p:txBody>
      </p:sp>
      <p:grpSp>
        <p:nvGrpSpPr>
          <p:cNvPr id="3079" name="Group 6"/>
          <p:cNvGrpSpPr>
            <a:grpSpLocks/>
          </p:cNvGrpSpPr>
          <p:nvPr/>
        </p:nvGrpSpPr>
        <p:grpSpPr bwMode="auto">
          <a:xfrm>
            <a:off x="0" y="307975"/>
            <a:ext cx="5113338" cy="4462463"/>
            <a:chOff x="0" y="194"/>
            <a:chExt cx="3221" cy="2811"/>
          </a:xfrm>
        </p:grpSpPr>
        <p:sp>
          <p:nvSpPr>
            <p:cNvPr id="3127" name="Text Box 7"/>
            <p:cNvSpPr txBox="1">
              <a:spLocks noChangeArrowheads="1"/>
            </p:cNvSpPr>
            <p:nvPr/>
          </p:nvSpPr>
          <p:spPr bwMode="auto">
            <a:xfrm rot="-1740000">
              <a:off x="1908" y="485"/>
              <a:ext cx="1297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0" rIns="90000" bIns="0">
              <a:spAutoFit/>
            </a:bodyPr>
            <a:lstStyle>
              <a:lvl1pPr eaLnBrk="0" hangingPunct="0">
                <a:spcBef>
                  <a:spcPts val="8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1400">
                  <a:solidFill>
                    <a:srgbClr val="333399"/>
                  </a:solidFill>
                  <a:ea typeface="MS PGothic" charset="-128"/>
                </a:rPr>
                <a:t>Experiments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1400">
                  <a:solidFill>
                    <a:srgbClr val="333399"/>
                  </a:solidFill>
                  <a:ea typeface="MS PGothic" charset="-128"/>
                </a:rPr>
                <a:t>with fixed targets </a:t>
              </a:r>
              <a:r>
                <a:rPr lang="ru-RU" altLang="ru-RU" sz="1400">
                  <a:solidFill>
                    <a:srgbClr val="333399"/>
                  </a:solidFill>
                  <a:ea typeface="MS PGothic" charset="-128"/>
                </a:rPr>
                <a:t>  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1400">
                  <a:solidFill>
                    <a:srgbClr val="333399"/>
                  </a:solidFill>
                  <a:ea typeface="MS PGothic" charset="-128"/>
                </a:rPr>
                <a:t>    bld. 205</a:t>
              </a:r>
            </a:p>
          </p:txBody>
        </p:sp>
        <p:sp>
          <p:nvSpPr>
            <p:cNvPr id="3128" name="Text Box 8"/>
            <p:cNvSpPr txBox="1">
              <a:spLocks noChangeArrowheads="1"/>
            </p:cNvSpPr>
            <p:nvPr/>
          </p:nvSpPr>
          <p:spPr bwMode="auto">
            <a:xfrm>
              <a:off x="0" y="2602"/>
              <a:ext cx="1072" cy="404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spcBef>
                  <a:spcPts val="8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ts val="1125"/>
                </a:spcBef>
                <a:buClrTx/>
                <a:buFontTx/>
                <a:buNone/>
              </a:pPr>
              <a:r>
                <a:rPr lang="en-US" altLang="ru-RU" sz="1800">
                  <a:solidFill>
                    <a:srgbClr val="0000FF"/>
                  </a:solidFill>
                  <a:ea typeface="MS PGothic" charset="-128"/>
                </a:rPr>
                <a:t>NUCLOTRON 0</a:t>
              </a:r>
              <a:r>
                <a:rPr lang="ru-RU" altLang="ru-RU" sz="1800">
                  <a:solidFill>
                    <a:srgbClr val="0000FF"/>
                  </a:solidFill>
                  <a:ea typeface="MS PGothic" charset="-128"/>
                </a:rPr>
                <a:t>.</a:t>
              </a:r>
              <a:r>
                <a:rPr lang="en-US" altLang="ru-RU" sz="1800">
                  <a:solidFill>
                    <a:srgbClr val="0000FF"/>
                  </a:solidFill>
                  <a:ea typeface="MS PGothic" charset="-128"/>
                </a:rPr>
                <a:t>6-6 GeV/u</a:t>
              </a:r>
            </a:p>
          </p:txBody>
        </p:sp>
        <p:sp>
          <p:nvSpPr>
            <p:cNvPr id="3129" name="AutoShape 9"/>
            <p:cNvSpPr>
              <a:spLocks noChangeArrowheads="1"/>
            </p:cNvSpPr>
            <p:nvPr/>
          </p:nvSpPr>
          <p:spPr bwMode="auto">
            <a:xfrm rot="8400000" flipH="1" flipV="1">
              <a:off x="241" y="2239"/>
              <a:ext cx="721" cy="135"/>
            </a:xfrm>
            <a:prstGeom prst="rightArrow">
              <a:avLst>
                <a:gd name="adj1" fmla="val 50000"/>
                <a:gd name="adj2" fmla="val 139502"/>
              </a:avLst>
            </a:prstGeom>
            <a:solidFill>
              <a:srgbClr val="DDDDDD"/>
            </a:solidFill>
            <a:ln w="28440" cap="sq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ru-RU"/>
            </a:p>
          </p:txBody>
        </p:sp>
        <p:sp>
          <p:nvSpPr>
            <p:cNvPr id="3130" name="Oval 10"/>
            <p:cNvSpPr>
              <a:spLocks noChangeArrowheads="1"/>
            </p:cNvSpPr>
            <p:nvPr/>
          </p:nvSpPr>
          <p:spPr bwMode="auto">
            <a:xfrm rot="-660000">
              <a:off x="413" y="1097"/>
              <a:ext cx="1207" cy="898"/>
            </a:xfrm>
            <a:prstGeom prst="ellipse">
              <a:avLst/>
            </a:prstGeom>
            <a:noFill/>
            <a:ln w="38160" cap="sq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ru-RU"/>
            </a:p>
          </p:txBody>
        </p:sp>
        <p:sp>
          <p:nvSpPr>
            <p:cNvPr id="3131" name="Text Box 11"/>
            <p:cNvSpPr txBox="1">
              <a:spLocks noChangeArrowheads="1"/>
            </p:cNvSpPr>
            <p:nvPr/>
          </p:nvSpPr>
          <p:spPr bwMode="auto">
            <a:xfrm>
              <a:off x="0" y="473"/>
              <a:ext cx="854" cy="2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ts val="8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1400">
                  <a:solidFill>
                    <a:srgbClr val="000066"/>
                  </a:solidFill>
                  <a:ea typeface="MS PGothic" charset="-128"/>
                </a:rPr>
                <a:t>PS and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1400">
                  <a:solidFill>
                    <a:srgbClr val="000066"/>
                  </a:solidFill>
                  <a:ea typeface="MS PGothic" charset="-128"/>
                </a:rPr>
                <a:t> LU-20 (5MeV/u)</a:t>
              </a:r>
            </a:p>
          </p:txBody>
        </p:sp>
        <p:pic>
          <p:nvPicPr>
            <p:cNvPr id="3132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" y="859"/>
              <a:ext cx="331" cy="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133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" y="811"/>
              <a:ext cx="385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110" name="Group 14"/>
          <p:cNvGrpSpPr>
            <a:grpSpLocks/>
          </p:cNvGrpSpPr>
          <p:nvPr/>
        </p:nvGrpSpPr>
        <p:grpSpPr bwMode="auto">
          <a:xfrm>
            <a:off x="92075" y="549275"/>
            <a:ext cx="9047163" cy="5749925"/>
            <a:chOff x="58" y="346"/>
            <a:chExt cx="5699" cy="3622"/>
          </a:xfrm>
        </p:grpSpPr>
        <p:sp>
          <p:nvSpPr>
            <p:cNvPr id="3110" name="Rectangle 15"/>
            <p:cNvSpPr>
              <a:spLocks noChangeArrowheads="1"/>
            </p:cNvSpPr>
            <p:nvPr/>
          </p:nvSpPr>
          <p:spPr bwMode="auto">
            <a:xfrm>
              <a:off x="58" y="346"/>
              <a:ext cx="4593" cy="469"/>
            </a:xfrm>
            <a:prstGeom prst="rect">
              <a:avLst/>
            </a:prstGeom>
            <a:solidFill>
              <a:srgbClr val="CCCCFF"/>
            </a:solidFill>
            <a:ln w="3816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ts val="8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Parameters of Nuclotron for BM@N experiment: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E</a:t>
              </a:r>
              <a:r>
                <a:rPr lang="en-US" altLang="ru-RU" sz="2000" baseline="-25000">
                  <a:solidFill>
                    <a:srgbClr val="161645"/>
                  </a:solidFill>
                  <a:ea typeface="MS PGothic" charset="-128"/>
                </a:rPr>
                <a:t>beam</a:t>
              </a: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= 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1-6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GeV/u</a:t>
              </a:r>
              <a:r>
                <a:rPr lang="ru-RU" altLang="ru-RU" sz="2000" b="0">
                  <a:solidFill>
                    <a:srgbClr val="161645"/>
                  </a:solidFill>
                  <a:ea typeface="MS PGothic" charset="-128"/>
                </a:rPr>
                <a:t>; </a:t>
              </a:r>
              <a:r>
                <a:rPr lang="en-US" altLang="ru-RU" sz="2000" i="1">
                  <a:solidFill>
                    <a:srgbClr val="161645"/>
                  </a:solidFill>
                  <a:ea typeface="MS PGothic" charset="-128"/>
                </a:rPr>
                <a:t>beams</a:t>
              </a:r>
              <a:r>
                <a:rPr lang="ru-RU" altLang="ru-RU" sz="2000" b="0" i="1">
                  <a:solidFill>
                    <a:srgbClr val="161645"/>
                  </a:solidFill>
                  <a:ea typeface="MS PGothic" charset="-128"/>
                </a:rPr>
                <a:t>: </a:t>
              </a:r>
              <a:r>
                <a:rPr lang="en-US" altLang="ru-RU" sz="2000" b="0" i="1">
                  <a:solidFill>
                    <a:srgbClr val="000090"/>
                  </a:solidFill>
                  <a:ea typeface="MS PGothic" charset="-128"/>
                </a:rPr>
                <a:t>from</a:t>
              </a:r>
              <a:r>
                <a:rPr lang="en-US" altLang="ru-RU" sz="2000" b="0">
                  <a:solidFill>
                    <a:srgbClr val="0000FF"/>
                  </a:solidFill>
                  <a:ea typeface="MS PGothic" charset="-128"/>
                </a:rPr>
                <a:t> 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p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 to 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Au</a:t>
              </a:r>
              <a:r>
                <a:rPr lang="ru-RU" altLang="ru-RU" sz="2000" b="0">
                  <a:solidFill>
                    <a:srgbClr val="161645"/>
                  </a:solidFill>
                  <a:ea typeface="MS PGothic" charset="-128"/>
                </a:rPr>
                <a:t>;</a:t>
              </a:r>
              <a:r>
                <a:rPr lang="ru-RU" altLang="ru-RU" sz="2000">
                  <a:solidFill>
                    <a:srgbClr val="161645"/>
                  </a:solidFill>
                  <a:ea typeface="MS PGothic" charset="-128"/>
                </a:rPr>
                <a:t> </a:t>
              </a: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 Intensity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~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10</a:t>
              </a:r>
              <a:r>
                <a:rPr lang="en-US" altLang="ru-RU" sz="2000" baseline="30000">
                  <a:solidFill>
                    <a:srgbClr val="0000FF"/>
                  </a:solidFill>
                  <a:ea typeface="MS PGothic" charset="-128"/>
                </a:rPr>
                <a:t>7</a:t>
              </a:r>
              <a:r>
                <a:rPr lang="en-US" altLang="ru-RU" sz="2000" b="0" baseline="30000">
                  <a:solidFill>
                    <a:srgbClr val="161645"/>
                  </a:solidFill>
                  <a:ea typeface="MS PGothic" charset="-128"/>
                </a:rPr>
                <a:t>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c</a:t>
              </a:r>
              <a:r>
                <a:rPr lang="en-US" altLang="ru-RU" sz="2000" b="0" baseline="30000">
                  <a:solidFill>
                    <a:srgbClr val="161645"/>
                  </a:solidFill>
                  <a:ea typeface="MS PGothic" charset="-128"/>
                </a:rPr>
                <a:t>-1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(Au)</a:t>
              </a:r>
            </a:p>
          </p:txBody>
        </p:sp>
        <p:grpSp>
          <p:nvGrpSpPr>
            <p:cNvPr id="3111" name="Group 16"/>
            <p:cNvGrpSpPr>
              <a:grpSpLocks/>
            </p:cNvGrpSpPr>
            <p:nvPr/>
          </p:nvGrpSpPr>
          <p:grpSpPr bwMode="auto">
            <a:xfrm>
              <a:off x="347" y="841"/>
              <a:ext cx="5410" cy="3127"/>
              <a:chOff x="347" y="841"/>
              <a:chExt cx="5410" cy="3127"/>
            </a:xfrm>
          </p:grpSpPr>
          <p:grpSp>
            <p:nvGrpSpPr>
              <p:cNvPr id="3112" name="Group 17"/>
              <p:cNvGrpSpPr>
                <a:grpSpLocks/>
              </p:cNvGrpSpPr>
              <p:nvPr/>
            </p:nvGrpSpPr>
            <p:grpSpPr bwMode="auto">
              <a:xfrm>
                <a:off x="347" y="841"/>
                <a:ext cx="5410" cy="3127"/>
                <a:chOff x="347" y="841"/>
                <a:chExt cx="5410" cy="3127"/>
              </a:xfrm>
            </p:grpSpPr>
            <p:sp>
              <p:nvSpPr>
                <p:cNvPr id="3114" name="Text Box 18"/>
                <p:cNvSpPr txBox="1">
                  <a:spLocks noChangeArrowheads="1"/>
                </p:cNvSpPr>
                <p:nvPr/>
              </p:nvSpPr>
              <p:spPr bwMode="auto">
                <a:xfrm rot="1200000">
                  <a:off x="3307" y="2362"/>
                  <a:ext cx="1800" cy="424"/>
                </a:xfrm>
                <a:prstGeom prst="rect">
                  <a:avLst/>
                </a:prstGeom>
                <a:solidFill>
                  <a:srgbClr val="FFFFCC">
                    <a:alpha val="7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Collider</a:t>
                  </a:r>
                  <a:r>
                    <a:rPr lang="ru-RU" altLang="ru-RU" sz="1800">
                      <a:solidFill>
                        <a:srgbClr val="CC0000"/>
                      </a:solidFill>
                      <a:ea typeface="MS PGothic" charset="-128"/>
                    </a:rPr>
                    <a:t> </a:t>
                  </a: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NICA </a:t>
                  </a:r>
                </a:p>
                <a:p>
                  <a:pPr algn="ctr" eaLnBrk="1" hangingPunct="1">
                    <a:lnSpc>
                      <a:spcPct val="60000"/>
                    </a:lnSpc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(1-4</a:t>
                  </a:r>
                  <a:r>
                    <a:rPr lang="ru-RU" altLang="ru-RU" sz="1800">
                      <a:solidFill>
                        <a:srgbClr val="CC0000"/>
                      </a:solidFill>
                      <a:ea typeface="MS PGothic" charset="-128"/>
                    </a:rPr>
                    <a:t>.</a:t>
                  </a: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5 GeV/u, C=503 m)</a:t>
                  </a:r>
                </a:p>
              </p:txBody>
            </p:sp>
            <p:sp>
              <p:nvSpPr>
                <p:cNvPr id="3115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747" y="841"/>
                  <a:ext cx="1559" cy="192"/>
                </a:xfrm>
                <a:prstGeom prst="rect">
                  <a:avLst/>
                </a:prstGeom>
                <a:solidFill>
                  <a:srgbClr val="FFFF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46800" rIns="0" bIns="4680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875"/>
                    </a:spcBef>
                    <a:buClrTx/>
                    <a:buFontTx/>
                    <a:buNone/>
                  </a:pPr>
                  <a:r>
                    <a:rPr lang="en-US" altLang="ru-RU" sz="1400">
                      <a:solidFill>
                        <a:srgbClr val="FF0000"/>
                      </a:solidFill>
                      <a:ea typeface="MS PGothic" charset="-128"/>
                    </a:rPr>
                    <a:t>KRION-6T+HILac (3MeV/u)</a:t>
                  </a:r>
                </a:p>
              </p:txBody>
            </p:sp>
            <p:pic>
              <p:nvPicPr>
                <p:cNvPr id="3116" name="Picture 20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" y="964"/>
                  <a:ext cx="508" cy="6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1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1407" y="2345"/>
                  <a:ext cx="1020" cy="345"/>
                </a:xfrm>
                <a:prstGeom prst="rect">
                  <a:avLst/>
                </a:prstGeom>
                <a:solidFill>
                  <a:srgbClr val="FFFF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0" rIns="90000" bIns="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0000"/>
                      </a:solidFill>
                      <a:ea typeface="MS PGothic" charset="-128"/>
                    </a:rPr>
                    <a:t>Booster 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0000"/>
                      </a:solidFill>
                      <a:ea typeface="MS PGothic" charset="-128"/>
                    </a:rPr>
                    <a:t>(600 MeV/u)</a:t>
                  </a:r>
                </a:p>
              </p:txBody>
            </p:sp>
            <p:sp>
              <p:nvSpPr>
                <p:cNvPr id="311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4249" y="3561"/>
                  <a:ext cx="1295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FFFF"/>
                      </a:solidFill>
                      <a:ea typeface="SimSun" charset="0"/>
                    </a:rPr>
                    <a:t>MultiPurpose</a:t>
                  </a:r>
                  <a:r>
                    <a:rPr lang="ru-RU" altLang="ru-RU" sz="1800">
                      <a:solidFill>
                        <a:srgbClr val="FFFFFF"/>
                      </a:solidFill>
                      <a:ea typeface="SimSun" charset="0"/>
                    </a:rPr>
                    <a:t> </a:t>
                  </a:r>
                </a:p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FFFF"/>
                      </a:solidFill>
                      <a:ea typeface="SimSun" charset="0"/>
                    </a:rPr>
                    <a:t>Detector - </a:t>
                  </a:r>
                  <a:r>
                    <a:rPr lang="ru-RU" altLang="ru-RU" sz="1800">
                      <a:solidFill>
                        <a:srgbClr val="FFFFFF"/>
                      </a:solidFill>
                      <a:ea typeface="SimSun" charset="0"/>
                    </a:rPr>
                    <a:t> </a:t>
                  </a:r>
                  <a:r>
                    <a:rPr lang="en-US" altLang="ru-RU" sz="1800">
                      <a:solidFill>
                        <a:srgbClr val="FFFFFF"/>
                      </a:solidFill>
                      <a:ea typeface="SimSun" charset="0"/>
                    </a:rPr>
                    <a:t>MPD</a:t>
                  </a:r>
                  <a:r>
                    <a:rPr lang="ru-RU" altLang="ru-RU" sz="1800">
                      <a:solidFill>
                        <a:srgbClr val="FFFFFF"/>
                      </a:solidFill>
                      <a:ea typeface="SimSun" charset="0"/>
                    </a:rPr>
                    <a:t> </a:t>
                  </a:r>
                </a:p>
              </p:txBody>
            </p:sp>
            <p:sp>
              <p:nvSpPr>
                <p:cNvPr id="3119" name="AutoShape 23"/>
                <p:cNvSpPr>
                  <a:spLocks noChangeArrowheads="1"/>
                </p:cNvSpPr>
                <p:nvPr/>
              </p:nvSpPr>
              <p:spPr bwMode="auto">
                <a:xfrm rot="2340000" flipH="1">
                  <a:off x="3921" y="3373"/>
                  <a:ext cx="642" cy="55"/>
                </a:xfrm>
                <a:prstGeom prst="rightArrow">
                  <a:avLst>
                    <a:gd name="adj1" fmla="val 50000"/>
                    <a:gd name="adj2" fmla="val 358504"/>
                  </a:avLst>
                </a:prstGeom>
                <a:solidFill>
                  <a:srgbClr val="FFFFFF"/>
                </a:solidFill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altLang="ru-RU"/>
                </a:p>
              </p:txBody>
            </p:sp>
            <p:pic>
              <p:nvPicPr>
                <p:cNvPr id="3120" name="Picture 24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6" y="1878"/>
                  <a:ext cx="715" cy="4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21" name="Oval 25"/>
                <p:cNvSpPr>
                  <a:spLocks noChangeArrowheads="1"/>
                </p:cNvSpPr>
                <p:nvPr/>
              </p:nvSpPr>
              <p:spPr bwMode="auto">
                <a:xfrm rot="-660000">
                  <a:off x="394" y="1579"/>
                  <a:ext cx="1069" cy="596"/>
                </a:xfrm>
                <a:prstGeom prst="ellipse">
                  <a:avLst/>
                </a:prstGeom>
                <a:noFill/>
                <a:ln w="38160" cap="sq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altLang="ru-RU"/>
                </a:p>
              </p:txBody>
            </p:sp>
            <p:sp>
              <p:nvSpPr>
                <p:cNvPr id="3122" name="AutoShape 26"/>
                <p:cNvSpPr>
                  <a:spLocks noChangeArrowheads="1"/>
                </p:cNvSpPr>
                <p:nvPr/>
              </p:nvSpPr>
              <p:spPr bwMode="auto">
                <a:xfrm rot="-9420000">
                  <a:off x="1238" y="2173"/>
                  <a:ext cx="560" cy="48"/>
                </a:xfrm>
                <a:prstGeom prst="rightArrow">
                  <a:avLst>
                    <a:gd name="adj1" fmla="val 50000"/>
                    <a:gd name="adj2" fmla="val 359074"/>
                  </a:avLst>
                </a:prstGeom>
                <a:solidFill>
                  <a:srgbClr val="DDDDDD"/>
                </a:solidFill>
                <a:ln w="28440" cap="sq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/>
                <a:lstStyle/>
                <a:p>
                  <a:endParaRPr lang="ru-RU" altLang="ru-RU"/>
                </a:p>
              </p:txBody>
            </p:sp>
            <p:pic>
              <p:nvPicPr>
                <p:cNvPr id="3123" name="Picture 27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6" y="3553"/>
                  <a:ext cx="516" cy="4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24" name="Picture 28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9" y="1298"/>
                  <a:ext cx="235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25" name="Picture 29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7" y="1686"/>
                  <a:ext cx="3220" cy="20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26" name="Picture 30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7" y="2658"/>
                  <a:ext cx="782" cy="5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113" name="Text Box 31"/>
              <p:cNvSpPr txBox="1">
                <a:spLocks noChangeArrowheads="1"/>
              </p:cNvSpPr>
              <p:nvPr/>
            </p:nvSpPr>
            <p:spPr bwMode="auto">
              <a:xfrm rot="-1740000">
                <a:off x="2604" y="1180"/>
                <a:ext cx="515" cy="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0" rIns="90000" bIns="0">
                <a:spAutoFit/>
              </a:bodyPr>
              <a:lstStyle>
                <a:lvl1pPr eaLnBrk="0" hangingPunct="0">
                  <a:spcBef>
                    <a:spcPts val="8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defTabSz="4572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ru-RU" sz="1400">
                    <a:solidFill>
                      <a:srgbClr val="FF0000"/>
                    </a:solidFill>
                    <a:ea typeface="MS PGothic" charset="-128"/>
                  </a:rPr>
                  <a:t>BM@N</a:t>
                </a:r>
              </a:p>
            </p:txBody>
          </p:sp>
        </p:grpSp>
      </p:grpSp>
      <p:sp>
        <p:nvSpPr>
          <p:cNvPr id="3081" name="Text Box 32"/>
          <p:cNvSpPr txBox="1">
            <a:spLocks noChangeArrowheads="1"/>
          </p:cNvSpPr>
          <p:nvPr/>
        </p:nvSpPr>
        <p:spPr bwMode="auto">
          <a:xfrm>
            <a:off x="5945188" y="1320800"/>
            <a:ext cx="29718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 b="0" i="1">
                <a:solidFill>
                  <a:srgbClr val="FFFFFF"/>
                </a:solidFill>
                <a:ea typeface="MS PGothic" charset="-128"/>
              </a:rPr>
              <a:t>Accelerator complex LHEP</a:t>
            </a:r>
            <a:r>
              <a:rPr lang="ru-RU" altLang="ru-RU" sz="1800" b="0" i="1">
                <a:solidFill>
                  <a:srgbClr val="FFFFFF"/>
                </a:solidFill>
                <a:ea typeface="MS PGothic" charset="-128"/>
              </a:rPr>
              <a:t> </a:t>
            </a:r>
          </a:p>
        </p:txBody>
      </p:sp>
      <p:sp>
        <p:nvSpPr>
          <p:cNvPr id="3082" name="Text Box 33"/>
          <p:cNvSpPr txBox="1">
            <a:spLocks noChangeArrowheads="1"/>
          </p:cNvSpPr>
          <p:nvPr/>
        </p:nvSpPr>
        <p:spPr bwMode="auto">
          <a:xfrm>
            <a:off x="7874000" y="1562100"/>
            <a:ext cx="11080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0090"/>
                </a:solidFill>
                <a:ea typeface="MS PGothic" charset="-128"/>
              </a:rPr>
              <a:t>existing </a:t>
            </a:r>
          </a:p>
        </p:txBody>
      </p:sp>
      <p:sp>
        <p:nvSpPr>
          <p:cNvPr id="3083" name="Text Box 34"/>
          <p:cNvSpPr txBox="1">
            <a:spLocks noChangeArrowheads="1"/>
          </p:cNvSpPr>
          <p:nvPr/>
        </p:nvSpPr>
        <p:spPr bwMode="auto">
          <a:xfrm>
            <a:off x="7419975" y="1844675"/>
            <a:ext cx="1706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FF0000"/>
                </a:solidFill>
                <a:ea typeface="MS PGothic" charset="-128"/>
              </a:rPr>
              <a:t>In preparation</a:t>
            </a:r>
          </a:p>
        </p:txBody>
      </p:sp>
      <p:sp>
        <p:nvSpPr>
          <p:cNvPr id="3084" name="Text Box 35"/>
          <p:cNvSpPr txBox="1">
            <a:spLocks noChangeArrowheads="1"/>
          </p:cNvSpPr>
          <p:nvPr/>
        </p:nvSpPr>
        <p:spPr bwMode="auto">
          <a:xfrm>
            <a:off x="1130300" y="3048000"/>
            <a:ext cx="8016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 b="0" i="1">
                <a:solidFill>
                  <a:srgbClr val="000090"/>
                </a:solidFill>
                <a:ea typeface="MS PGothic" charset="-128"/>
              </a:rPr>
              <a:t>bld.#1</a:t>
            </a:r>
          </a:p>
        </p:txBody>
      </p:sp>
      <p:pic>
        <p:nvPicPr>
          <p:cNvPr id="3085" name="Picture 3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5480050"/>
            <a:ext cx="817562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86" name="Text Box 37"/>
          <p:cNvSpPr txBox="1">
            <a:spLocks noChangeArrowheads="1"/>
          </p:cNvSpPr>
          <p:nvPr/>
        </p:nvSpPr>
        <p:spPr bwMode="auto">
          <a:xfrm>
            <a:off x="1282700" y="6135688"/>
            <a:ext cx="3444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 b="0">
                <a:solidFill>
                  <a:srgbClr val="F2F2F2"/>
                </a:solidFill>
                <a:ea typeface="MS PGothic" charset="-128"/>
              </a:rPr>
              <a:t>N</a:t>
            </a:r>
          </a:p>
        </p:txBody>
      </p:sp>
      <p:pic>
        <p:nvPicPr>
          <p:cNvPr id="3087" name="Picture 3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680000">
            <a:off x="3001963" y="1554163"/>
            <a:ext cx="2252662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88" name="Text Box 39"/>
          <p:cNvSpPr txBox="1">
            <a:spLocks noChangeArrowheads="1"/>
          </p:cNvSpPr>
          <p:nvPr/>
        </p:nvSpPr>
        <p:spPr bwMode="auto">
          <a:xfrm>
            <a:off x="4140200" y="1557338"/>
            <a:ext cx="93503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>
                <a:solidFill>
                  <a:srgbClr val="FFFFFF"/>
                </a:solidFill>
              </a:rPr>
              <a:t>BM@N</a:t>
            </a:r>
          </a:p>
        </p:txBody>
      </p:sp>
      <p:sp>
        <p:nvSpPr>
          <p:cNvPr id="3089" name="Rectangle 40"/>
          <p:cNvSpPr>
            <a:spLocks noChangeArrowheads="1"/>
          </p:cNvSpPr>
          <p:nvPr/>
        </p:nvSpPr>
        <p:spPr bwMode="auto">
          <a:xfrm>
            <a:off x="0" y="6553200"/>
            <a:ext cx="52101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             BM@N experiment</a:t>
            </a:r>
          </a:p>
        </p:txBody>
      </p:sp>
      <p:grpSp>
        <p:nvGrpSpPr>
          <p:cNvPr id="4137" name="Group 41"/>
          <p:cNvGrpSpPr>
            <a:grpSpLocks/>
          </p:cNvGrpSpPr>
          <p:nvPr/>
        </p:nvGrpSpPr>
        <p:grpSpPr bwMode="auto">
          <a:xfrm>
            <a:off x="95250" y="549275"/>
            <a:ext cx="9047163" cy="5749925"/>
            <a:chOff x="60" y="346"/>
            <a:chExt cx="5699" cy="3622"/>
          </a:xfrm>
        </p:grpSpPr>
        <p:sp>
          <p:nvSpPr>
            <p:cNvPr id="3093" name="Rectangle 42"/>
            <p:cNvSpPr>
              <a:spLocks noChangeArrowheads="1"/>
            </p:cNvSpPr>
            <p:nvPr/>
          </p:nvSpPr>
          <p:spPr bwMode="auto">
            <a:xfrm>
              <a:off x="60" y="346"/>
              <a:ext cx="4681" cy="469"/>
            </a:xfrm>
            <a:prstGeom prst="rect">
              <a:avLst/>
            </a:prstGeom>
            <a:solidFill>
              <a:srgbClr val="CCCCFF"/>
            </a:solidFill>
            <a:ln w="38160" cap="sq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ts val="8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Parameters of Nuclotron for BM@N experiment:</a:t>
              </a:r>
            </a:p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E</a:t>
              </a:r>
              <a:r>
                <a:rPr lang="en-US" altLang="ru-RU" sz="2000" baseline="-25000">
                  <a:solidFill>
                    <a:srgbClr val="161645"/>
                  </a:solidFill>
                  <a:ea typeface="MS PGothic" charset="-128"/>
                </a:rPr>
                <a:t>beam</a:t>
              </a: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= 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1-6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GeV/u</a:t>
              </a:r>
              <a:r>
                <a:rPr lang="ru-RU" altLang="ru-RU" sz="2000" b="0">
                  <a:solidFill>
                    <a:srgbClr val="161645"/>
                  </a:solidFill>
                  <a:ea typeface="MS PGothic" charset="-128"/>
                </a:rPr>
                <a:t>; </a:t>
              </a:r>
              <a:r>
                <a:rPr lang="en-US" altLang="ru-RU" sz="2000" i="1">
                  <a:solidFill>
                    <a:srgbClr val="161645"/>
                  </a:solidFill>
                  <a:ea typeface="MS PGothic" charset="-128"/>
                </a:rPr>
                <a:t>beams</a:t>
              </a:r>
              <a:r>
                <a:rPr lang="ru-RU" altLang="ru-RU" sz="2000" b="0" i="1">
                  <a:solidFill>
                    <a:srgbClr val="161645"/>
                  </a:solidFill>
                  <a:ea typeface="MS PGothic" charset="-128"/>
                </a:rPr>
                <a:t>: </a:t>
              </a:r>
              <a:r>
                <a:rPr lang="en-US" altLang="ru-RU" sz="2000" b="0" i="1">
                  <a:solidFill>
                    <a:srgbClr val="000090"/>
                  </a:solidFill>
                  <a:ea typeface="MS PGothic" charset="-128"/>
                </a:rPr>
                <a:t>from</a:t>
              </a:r>
              <a:r>
                <a:rPr lang="en-US" altLang="ru-RU" sz="2000" b="0">
                  <a:solidFill>
                    <a:srgbClr val="0000FF"/>
                  </a:solidFill>
                  <a:ea typeface="MS PGothic" charset="-128"/>
                </a:rPr>
                <a:t> 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p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 to 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Au</a:t>
              </a:r>
              <a:r>
                <a:rPr lang="ru-RU" altLang="ru-RU" sz="2000" b="0">
                  <a:solidFill>
                    <a:srgbClr val="161645"/>
                  </a:solidFill>
                  <a:ea typeface="MS PGothic" charset="-128"/>
                </a:rPr>
                <a:t>;</a:t>
              </a:r>
              <a:r>
                <a:rPr lang="ru-RU" altLang="ru-RU" sz="2000">
                  <a:solidFill>
                    <a:srgbClr val="161645"/>
                  </a:solidFill>
                  <a:ea typeface="MS PGothic" charset="-128"/>
                </a:rPr>
                <a:t> </a:t>
              </a:r>
              <a:r>
                <a:rPr lang="en-US" altLang="ru-RU" sz="2000">
                  <a:solidFill>
                    <a:srgbClr val="161645"/>
                  </a:solidFill>
                  <a:ea typeface="MS PGothic" charset="-128"/>
                </a:rPr>
                <a:t> Intensity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~</a:t>
              </a:r>
              <a:r>
                <a:rPr lang="en-US" altLang="ru-RU" sz="2000">
                  <a:solidFill>
                    <a:srgbClr val="0000FF"/>
                  </a:solidFill>
                  <a:ea typeface="MS PGothic" charset="-128"/>
                </a:rPr>
                <a:t>10</a:t>
              </a:r>
              <a:r>
                <a:rPr lang="en-US" altLang="ru-RU" sz="2000" baseline="30000">
                  <a:solidFill>
                    <a:srgbClr val="0000FF"/>
                  </a:solidFill>
                  <a:ea typeface="MS PGothic" charset="-128"/>
                </a:rPr>
                <a:t>7</a:t>
              </a:r>
              <a:r>
                <a:rPr lang="en-US" altLang="ru-RU" sz="2000" b="0" baseline="30000">
                  <a:solidFill>
                    <a:srgbClr val="161645"/>
                  </a:solidFill>
                  <a:ea typeface="MS PGothic" charset="-128"/>
                </a:rPr>
                <a:t>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c</a:t>
              </a:r>
              <a:r>
                <a:rPr lang="en-US" altLang="ru-RU" sz="2000" b="0" baseline="30000">
                  <a:solidFill>
                    <a:srgbClr val="161645"/>
                  </a:solidFill>
                  <a:ea typeface="MS PGothic" charset="-128"/>
                </a:rPr>
                <a:t>-1 </a:t>
              </a:r>
              <a:r>
                <a:rPr lang="en-US" altLang="ru-RU" sz="2000" b="0">
                  <a:solidFill>
                    <a:srgbClr val="161645"/>
                  </a:solidFill>
                  <a:ea typeface="MS PGothic" charset="-128"/>
                </a:rPr>
                <a:t>(Au)  </a:t>
              </a:r>
            </a:p>
          </p:txBody>
        </p:sp>
        <p:grpSp>
          <p:nvGrpSpPr>
            <p:cNvPr id="3094" name="Group 43"/>
            <p:cNvGrpSpPr>
              <a:grpSpLocks/>
            </p:cNvGrpSpPr>
            <p:nvPr/>
          </p:nvGrpSpPr>
          <p:grpSpPr bwMode="auto">
            <a:xfrm>
              <a:off x="349" y="841"/>
              <a:ext cx="5410" cy="3127"/>
              <a:chOff x="349" y="841"/>
              <a:chExt cx="5410" cy="3127"/>
            </a:xfrm>
          </p:grpSpPr>
          <p:grpSp>
            <p:nvGrpSpPr>
              <p:cNvPr id="3095" name="Group 44"/>
              <p:cNvGrpSpPr>
                <a:grpSpLocks/>
              </p:cNvGrpSpPr>
              <p:nvPr/>
            </p:nvGrpSpPr>
            <p:grpSpPr bwMode="auto">
              <a:xfrm>
                <a:off x="349" y="841"/>
                <a:ext cx="5410" cy="3127"/>
                <a:chOff x="349" y="841"/>
                <a:chExt cx="5410" cy="3127"/>
              </a:xfrm>
            </p:grpSpPr>
            <p:sp>
              <p:nvSpPr>
                <p:cNvPr id="3097" name="Text Box 45"/>
                <p:cNvSpPr txBox="1">
                  <a:spLocks noChangeArrowheads="1"/>
                </p:cNvSpPr>
                <p:nvPr/>
              </p:nvSpPr>
              <p:spPr bwMode="auto">
                <a:xfrm rot="1200000">
                  <a:off x="3309" y="2362"/>
                  <a:ext cx="1800" cy="424"/>
                </a:xfrm>
                <a:prstGeom prst="rect">
                  <a:avLst/>
                </a:prstGeom>
                <a:solidFill>
                  <a:srgbClr val="FFFFCC">
                    <a:alpha val="70195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Collider</a:t>
                  </a:r>
                  <a:r>
                    <a:rPr lang="ru-RU" altLang="ru-RU" sz="1800">
                      <a:solidFill>
                        <a:srgbClr val="CC0000"/>
                      </a:solidFill>
                      <a:ea typeface="MS PGothic" charset="-128"/>
                    </a:rPr>
                    <a:t> </a:t>
                  </a: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NICA </a:t>
                  </a:r>
                </a:p>
                <a:p>
                  <a:pPr algn="ctr" eaLnBrk="1" hangingPunct="1">
                    <a:lnSpc>
                      <a:spcPct val="60000"/>
                    </a:lnSpc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(1-4</a:t>
                  </a:r>
                  <a:r>
                    <a:rPr lang="ru-RU" altLang="ru-RU" sz="1800">
                      <a:solidFill>
                        <a:srgbClr val="CC0000"/>
                      </a:solidFill>
                      <a:ea typeface="MS PGothic" charset="-128"/>
                    </a:rPr>
                    <a:t>.</a:t>
                  </a:r>
                  <a:r>
                    <a:rPr lang="en-US" altLang="ru-RU" sz="1800">
                      <a:solidFill>
                        <a:srgbClr val="CC0000"/>
                      </a:solidFill>
                      <a:ea typeface="MS PGothic" charset="-128"/>
                    </a:rPr>
                    <a:t>5 GeV/u, C=503 m)</a:t>
                  </a:r>
                </a:p>
              </p:txBody>
            </p:sp>
            <p:sp>
              <p:nvSpPr>
                <p:cNvPr id="3098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749" y="841"/>
                  <a:ext cx="1559" cy="192"/>
                </a:xfrm>
                <a:prstGeom prst="rect">
                  <a:avLst/>
                </a:prstGeom>
                <a:solidFill>
                  <a:srgbClr val="FFFF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46800" rIns="0" bIns="4680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ts val="875"/>
                    </a:spcBef>
                    <a:buClrTx/>
                    <a:buFontTx/>
                    <a:buNone/>
                  </a:pPr>
                  <a:r>
                    <a:rPr lang="en-US" altLang="ru-RU" sz="1400">
                      <a:solidFill>
                        <a:srgbClr val="FF0000"/>
                      </a:solidFill>
                      <a:ea typeface="MS PGothic" charset="-128"/>
                    </a:rPr>
                    <a:t>KRION-6T+HILac (3MeV/u)</a:t>
                  </a:r>
                </a:p>
              </p:txBody>
            </p:sp>
            <p:pic>
              <p:nvPicPr>
                <p:cNvPr id="3099" name="Picture 47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" y="964"/>
                  <a:ext cx="508" cy="6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0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409" y="2345"/>
                  <a:ext cx="1020" cy="345"/>
                </a:xfrm>
                <a:prstGeom prst="rect">
                  <a:avLst/>
                </a:prstGeom>
                <a:solidFill>
                  <a:srgbClr val="FFFF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0" rIns="90000" bIns="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0000"/>
                      </a:solidFill>
                      <a:ea typeface="MS PGothic" charset="-128"/>
                    </a:rPr>
                    <a:t>Booster </a:t>
                  </a:r>
                </a:p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0000"/>
                      </a:solidFill>
                      <a:ea typeface="MS PGothic" charset="-128"/>
                    </a:rPr>
                    <a:t>(600 MeV/u)</a:t>
                  </a:r>
                </a:p>
              </p:txBody>
            </p:sp>
            <p:sp>
              <p:nvSpPr>
                <p:cNvPr id="310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251" y="3561"/>
                  <a:ext cx="1295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 eaLnBrk="0" hangingPunct="0">
                    <a:spcBef>
                      <a:spcPts val="8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32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1pPr>
                  <a:lvl2pPr eaLnBrk="0" hangingPunct="0">
                    <a:spcBef>
                      <a:spcPts val="7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2pPr>
                  <a:lvl3pPr eaLnBrk="0" hangingPunct="0">
                    <a:spcBef>
                      <a:spcPts val="6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3pPr>
                  <a:lvl4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4pPr>
                  <a:lvl5pPr eaLnBrk="0" hangingPunct="0">
                    <a:spcBef>
                      <a:spcPts val="50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5pPr>
                  <a:lvl6pPr marL="25146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6pPr>
                  <a:lvl7pPr marL="29718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7pPr>
                  <a:lvl8pPr marL="34290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8pPr>
                  <a:lvl9pPr marL="3886200" indent="-228600" defTabSz="457200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rgbClr val="000000"/>
                      </a:solidFill>
                      <a:latin typeface="Arial" charset="0"/>
                      <a:ea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FFFF"/>
                      </a:solidFill>
                      <a:ea typeface="SimSun" charset="0"/>
                    </a:rPr>
                    <a:t>MultiPurpose</a:t>
                  </a:r>
                  <a:r>
                    <a:rPr lang="ru-RU" altLang="ru-RU" sz="1800">
                      <a:solidFill>
                        <a:srgbClr val="FFFFFF"/>
                      </a:solidFill>
                      <a:ea typeface="SimSun" charset="0"/>
                    </a:rPr>
                    <a:t> </a:t>
                  </a:r>
                </a:p>
                <a:p>
                  <a:pPr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ru-RU" sz="1800">
                      <a:solidFill>
                        <a:srgbClr val="FFFFFF"/>
                      </a:solidFill>
                      <a:ea typeface="SimSun" charset="0"/>
                    </a:rPr>
                    <a:t>Detector - </a:t>
                  </a:r>
                  <a:r>
                    <a:rPr lang="ru-RU" altLang="ru-RU" sz="1800">
                      <a:solidFill>
                        <a:srgbClr val="FFFFFF"/>
                      </a:solidFill>
                      <a:ea typeface="SimSun" charset="0"/>
                    </a:rPr>
                    <a:t> </a:t>
                  </a:r>
                  <a:r>
                    <a:rPr lang="en-US" altLang="ru-RU" sz="1800">
                      <a:solidFill>
                        <a:srgbClr val="FFFFFF"/>
                      </a:solidFill>
                      <a:ea typeface="SimSun" charset="0"/>
                    </a:rPr>
                    <a:t>MPD</a:t>
                  </a:r>
                  <a:r>
                    <a:rPr lang="ru-RU" altLang="ru-RU" sz="1800">
                      <a:solidFill>
                        <a:srgbClr val="FFFFFF"/>
                      </a:solidFill>
                      <a:ea typeface="SimSun" charset="0"/>
                    </a:rPr>
                    <a:t> </a:t>
                  </a:r>
                </a:p>
              </p:txBody>
            </p:sp>
            <p:sp>
              <p:nvSpPr>
                <p:cNvPr id="3102" name="AutoShape 50"/>
                <p:cNvSpPr>
                  <a:spLocks noChangeArrowheads="1"/>
                </p:cNvSpPr>
                <p:nvPr/>
              </p:nvSpPr>
              <p:spPr bwMode="auto">
                <a:xfrm rot="2340000" flipH="1">
                  <a:off x="3923" y="3373"/>
                  <a:ext cx="642" cy="55"/>
                </a:xfrm>
                <a:prstGeom prst="rightArrow">
                  <a:avLst>
                    <a:gd name="adj1" fmla="val 50000"/>
                    <a:gd name="adj2" fmla="val 358504"/>
                  </a:avLst>
                </a:prstGeom>
                <a:solidFill>
                  <a:srgbClr val="FFFFFF"/>
                </a:solidFill>
                <a:ln w="2844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altLang="ru-RU"/>
                </a:p>
              </p:txBody>
            </p:sp>
            <p:pic>
              <p:nvPicPr>
                <p:cNvPr id="3103" name="Picture 51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88" y="1878"/>
                  <a:ext cx="715" cy="4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104" name="Oval 52"/>
                <p:cNvSpPr>
                  <a:spLocks noChangeArrowheads="1"/>
                </p:cNvSpPr>
                <p:nvPr/>
              </p:nvSpPr>
              <p:spPr bwMode="auto">
                <a:xfrm rot="-660000">
                  <a:off x="396" y="1579"/>
                  <a:ext cx="1069" cy="596"/>
                </a:xfrm>
                <a:prstGeom prst="ellipse">
                  <a:avLst/>
                </a:prstGeom>
                <a:noFill/>
                <a:ln w="38160" cap="sq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altLang="ru-RU"/>
                </a:p>
              </p:txBody>
            </p:sp>
            <p:sp>
              <p:nvSpPr>
                <p:cNvPr id="3105" name="AutoShape 53"/>
                <p:cNvSpPr>
                  <a:spLocks noChangeArrowheads="1"/>
                </p:cNvSpPr>
                <p:nvPr/>
              </p:nvSpPr>
              <p:spPr bwMode="auto">
                <a:xfrm rot="-9420000">
                  <a:off x="1240" y="2173"/>
                  <a:ext cx="560" cy="48"/>
                </a:xfrm>
                <a:prstGeom prst="rightArrow">
                  <a:avLst>
                    <a:gd name="adj1" fmla="val 50000"/>
                    <a:gd name="adj2" fmla="val 359074"/>
                  </a:avLst>
                </a:prstGeom>
                <a:solidFill>
                  <a:srgbClr val="DDDDDD"/>
                </a:solidFill>
                <a:ln w="28440" cap="sq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rot="10800000" wrap="none" anchor="ctr"/>
                <a:lstStyle/>
                <a:p>
                  <a:endParaRPr lang="ru-RU" altLang="ru-RU"/>
                </a:p>
              </p:txBody>
            </p:sp>
            <p:pic>
              <p:nvPicPr>
                <p:cNvPr id="3106" name="Picture 54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8" y="3553"/>
                  <a:ext cx="516" cy="4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7" name="Picture 5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1" y="1298"/>
                  <a:ext cx="235" cy="4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8" name="Picture 56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39" y="1686"/>
                  <a:ext cx="3220" cy="20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09" name="Picture 57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9" y="2658"/>
                  <a:ext cx="782" cy="5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096" name="Text Box 58"/>
              <p:cNvSpPr txBox="1">
                <a:spLocks noChangeArrowheads="1"/>
              </p:cNvSpPr>
              <p:nvPr/>
            </p:nvSpPr>
            <p:spPr bwMode="auto">
              <a:xfrm rot="-1740000">
                <a:off x="2606" y="1180"/>
                <a:ext cx="515" cy="1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altLang="ru-RU"/>
              </a:p>
            </p:txBody>
          </p:sp>
        </p:grpSp>
      </p:grpSp>
      <p:sp>
        <p:nvSpPr>
          <p:cNvPr id="3091" name="Text Box 59"/>
          <p:cNvSpPr txBox="1">
            <a:spLocks noChangeArrowheads="1"/>
          </p:cNvSpPr>
          <p:nvPr/>
        </p:nvSpPr>
        <p:spPr bwMode="auto">
          <a:xfrm rot="1200000">
            <a:off x="5257800" y="4035425"/>
            <a:ext cx="2767013" cy="3683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ru-RU" altLang="ru-RU" sz="1800">
                <a:solidFill>
                  <a:srgbClr val="CC0000"/>
                </a:solidFill>
              </a:rPr>
              <a:t>√</a:t>
            </a:r>
            <a:r>
              <a:rPr lang="en-US" altLang="ru-RU" sz="1800">
                <a:solidFill>
                  <a:srgbClr val="CC0000"/>
                </a:solidFill>
              </a:rPr>
              <a:t>s=4-11 GeV, C=503 m</a:t>
            </a:r>
          </a:p>
        </p:txBody>
      </p:sp>
      <p:cxnSp>
        <p:nvCxnSpPr>
          <p:cNvPr id="3092" name="AutoShape 60"/>
          <p:cNvCxnSpPr>
            <a:cxnSpLocks noChangeShapeType="1"/>
          </p:cNvCxnSpPr>
          <p:nvPr/>
        </p:nvCxnSpPr>
        <p:spPr bwMode="auto">
          <a:xfrm flipV="1">
            <a:off x="2555875" y="2490788"/>
            <a:ext cx="876300" cy="520700"/>
          </a:xfrm>
          <a:prstGeom prst="straightConnector1">
            <a:avLst/>
          </a:prstGeom>
          <a:noFill/>
          <a:ln w="38160" cap="sq">
            <a:solidFill>
              <a:srgbClr val="000090"/>
            </a:solidFill>
            <a:miter lim="800000"/>
            <a:headEnd/>
            <a:tailEnd type="arrow" w="med" len="med"/>
          </a:ln>
          <a:effectLst>
            <a:outerShdw blurRad="63500" dist="20160" dir="5400000" algn="ctr" rotWithShape="0">
              <a:srgbClr val="000000">
                <a:alpha val="3803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2" dur="500"/>
                                        <p:tgtEl>
                                          <p:spTgt spid="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Рисунок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3" t="20108" r="14069" b="10860"/>
          <a:stretch>
            <a:fillRect/>
          </a:stretch>
        </p:blipFill>
        <p:spPr bwMode="auto">
          <a:xfrm>
            <a:off x="5219700" y="692150"/>
            <a:ext cx="3752850" cy="277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0" y="6553200"/>
            <a:ext cx="4845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1400">
                <a:solidFill>
                  <a:srgbClr val="000000"/>
                </a:solidFill>
              </a:rPr>
              <a:t>M.Kapishin 		</a:t>
            </a:r>
            <a:r>
              <a:rPr lang="en-US" altLang="ru-RU" sz="1400" b="0">
                <a:solidFill>
                  <a:srgbClr val="000000"/>
                </a:solidFill>
              </a:rPr>
              <a:t>      </a:t>
            </a:r>
            <a:r>
              <a:rPr lang="en-US" altLang="ru-RU" sz="1400">
                <a:solidFill>
                  <a:srgbClr val="000000"/>
                </a:solidFill>
              </a:rPr>
              <a:t>BM@N experiment</a:t>
            </a:r>
            <a:r>
              <a:rPr lang="en-US" altLang="ru-RU" sz="1400" b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1509" name="Text Box 6"/>
          <p:cNvSpPr txBox="1">
            <a:spLocks noChangeArrowheads="1"/>
          </p:cNvSpPr>
          <p:nvPr/>
        </p:nvSpPr>
        <p:spPr bwMode="auto">
          <a:xfrm>
            <a:off x="179388" y="765175"/>
            <a:ext cx="3168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2000" b="0"/>
              <a:t>Trigger group</a:t>
            </a:r>
            <a:endParaRPr lang="ru-RU" altLang="ru-RU" sz="2000" b="0"/>
          </a:p>
        </p:txBody>
      </p:sp>
      <p:sp>
        <p:nvSpPr>
          <p:cNvPr id="21510" name="Text Box 7"/>
          <p:cNvSpPr txBox="1">
            <a:spLocks noChangeArrowheads="1"/>
          </p:cNvSpPr>
          <p:nvPr/>
        </p:nvSpPr>
        <p:spPr bwMode="auto">
          <a:xfrm>
            <a:off x="8243888" y="1989138"/>
            <a:ext cx="57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>
                <a:solidFill>
                  <a:schemeClr val="bg1"/>
                </a:solidFill>
              </a:rPr>
              <a:t>FD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21511" name="Rectangle 8"/>
          <p:cNvSpPr>
            <a:spLocks noChangeArrowheads="1"/>
          </p:cNvSpPr>
          <p:nvPr/>
        </p:nvSpPr>
        <p:spPr bwMode="auto">
          <a:xfrm>
            <a:off x="7092950" y="1844675"/>
            <a:ext cx="1511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>
                <a:solidFill>
                  <a:srgbClr val="FFFFFF"/>
                </a:solidFill>
              </a:rPr>
              <a:t>barrel detector</a:t>
            </a:r>
            <a:endParaRPr lang="ru-RU" altLang="ru-RU">
              <a:solidFill>
                <a:srgbClr val="FFFFFF"/>
              </a:solidFill>
            </a:endParaRPr>
          </a:p>
        </p:txBody>
      </p:sp>
      <p:pic>
        <p:nvPicPr>
          <p:cNvPr id="21512" name="Picture 9" descr="BDtrigge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11313"/>
            <a:ext cx="6121400" cy="825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514" name="Rectangle 11"/>
          <p:cNvSpPr>
            <a:spLocks noChangeArrowheads="1"/>
          </p:cNvSpPr>
          <p:nvPr/>
        </p:nvSpPr>
        <p:spPr bwMode="auto">
          <a:xfrm>
            <a:off x="1116013" y="50800"/>
            <a:ext cx="694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ru-RU" sz="2400">
                <a:solidFill>
                  <a:srgbClr val="FF0066"/>
                </a:solidFill>
              </a:rPr>
              <a:t>Trigger barrel and Si detectors in BM@N setup</a:t>
            </a:r>
          </a:p>
        </p:txBody>
      </p:sp>
      <p:sp>
        <p:nvSpPr>
          <p:cNvPr id="21515" name="Rectangle 12"/>
          <p:cNvSpPr>
            <a:spLocks noChangeArrowheads="1"/>
          </p:cNvSpPr>
          <p:nvPr/>
        </p:nvSpPr>
        <p:spPr bwMode="auto">
          <a:xfrm>
            <a:off x="3419475" y="38608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 b="0"/>
              <a:t>C + C,  BD≥2</a:t>
            </a:r>
          </a:p>
          <a:p>
            <a:r>
              <a:rPr lang="en-US" altLang="ru-RU" b="0">
                <a:solidFill>
                  <a:srgbClr val="FF0000"/>
                </a:solidFill>
              </a:rPr>
              <a:t>C + Al,  BD≥3</a:t>
            </a:r>
          </a:p>
          <a:p>
            <a:r>
              <a:rPr lang="en-US" altLang="ru-RU" b="0">
                <a:solidFill>
                  <a:srgbClr val="00CC00"/>
                </a:solidFill>
              </a:rPr>
              <a:t>C + Cu, BD≥3</a:t>
            </a:r>
          </a:p>
          <a:p>
            <a:r>
              <a:rPr lang="en-US" altLang="ru-RU" b="0">
                <a:solidFill>
                  <a:schemeClr val="accent2"/>
                </a:solidFill>
              </a:rPr>
              <a:t>C + Pb, BD≥3</a:t>
            </a:r>
            <a:endParaRPr lang="ru-RU" altLang="ru-RU" b="0">
              <a:solidFill>
                <a:schemeClr val="accent2"/>
              </a:solidFill>
            </a:endParaRPr>
          </a:p>
        </p:txBody>
      </p:sp>
      <p:sp>
        <p:nvSpPr>
          <p:cNvPr id="21516" name="Rectangle 13"/>
          <p:cNvSpPr>
            <a:spLocks noChangeArrowheads="1"/>
          </p:cNvSpPr>
          <p:nvPr/>
        </p:nvSpPr>
        <p:spPr bwMode="auto">
          <a:xfrm>
            <a:off x="2843213" y="2276475"/>
            <a:ext cx="433387" cy="1444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1517" name="Rectangle 15"/>
          <p:cNvSpPr>
            <a:spLocks noChangeArrowheads="1"/>
          </p:cNvSpPr>
          <p:nvPr/>
        </p:nvSpPr>
        <p:spPr bwMode="auto">
          <a:xfrm>
            <a:off x="0" y="2492375"/>
            <a:ext cx="41767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ru-RU" sz="1600">
                <a:solidFill>
                  <a:srgbClr val="333399"/>
                </a:solidFill>
              </a:rPr>
              <a:t>Barrel Detector multiplicity in carbon beam interactions with different targets</a:t>
            </a:r>
            <a:endParaRPr lang="ru-RU" altLang="ru-RU" sz="1600">
              <a:solidFill>
                <a:srgbClr val="333399"/>
              </a:solidFill>
            </a:endParaRPr>
          </a:p>
        </p:txBody>
      </p:sp>
      <p:pic>
        <p:nvPicPr>
          <p:cNvPr id="21518" name="Рисунок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2" b="15535"/>
          <a:stretch>
            <a:fillRect/>
          </a:stretch>
        </p:blipFill>
        <p:spPr bwMode="auto">
          <a:xfrm>
            <a:off x="3924300" y="765175"/>
            <a:ext cx="1993900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9" name="Text Box 19"/>
          <p:cNvSpPr txBox="1">
            <a:spLocks noChangeArrowheads="1"/>
          </p:cNvSpPr>
          <p:nvPr/>
        </p:nvSpPr>
        <p:spPr bwMode="auto">
          <a:xfrm>
            <a:off x="5472113" y="3500438"/>
            <a:ext cx="36718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Forward Si trigger detector development</a:t>
            </a:r>
            <a:endParaRPr lang="ru-RU" altLang="ru-RU"/>
          </a:p>
        </p:txBody>
      </p:sp>
      <p:pic>
        <p:nvPicPr>
          <p:cNvPr id="21520" name="Рисунок 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4252913"/>
            <a:ext cx="3587750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1" name="Rectangle 22"/>
          <p:cNvSpPr>
            <a:spLocks noChangeArrowheads="1"/>
          </p:cNvSpPr>
          <p:nvPr/>
        </p:nvSpPr>
        <p:spPr bwMode="auto">
          <a:xfrm>
            <a:off x="539750" y="83661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60350"/>
            <a:ext cx="7132637" cy="5989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0" y="6553200"/>
            <a:ext cx="4845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1400">
                <a:solidFill>
                  <a:srgbClr val="000000"/>
                </a:solidFill>
              </a:rPr>
              <a:t>M.Kapishin 		</a:t>
            </a:r>
            <a:r>
              <a:rPr lang="en-US" altLang="ru-RU" sz="1400" b="0">
                <a:solidFill>
                  <a:srgbClr val="000000"/>
                </a:solidFill>
              </a:rPr>
              <a:t>      </a:t>
            </a:r>
            <a:r>
              <a:rPr lang="en-US" altLang="ru-RU" sz="1400">
                <a:solidFill>
                  <a:srgbClr val="000000"/>
                </a:solidFill>
              </a:rPr>
              <a:t>BM@N experiment</a:t>
            </a:r>
            <a:r>
              <a:rPr lang="en-US" altLang="ru-RU" sz="1400" b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3419475" y="1916113"/>
            <a:ext cx="504825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124075" y="3357563"/>
            <a:ext cx="5040313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2339975" y="3429000"/>
            <a:ext cx="5184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b="0"/>
              <a:t>5k           5k             5k              10k        20k→50k</a:t>
            </a:r>
            <a:endParaRPr lang="ru-RU" altLang="ru-RU" b="0"/>
          </a:p>
        </p:txBody>
      </p: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4572000" y="1844675"/>
            <a:ext cx="576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b="0"/>
              <a:t>, Ar</a:t>
            </a:r>
            <a:endParaRPr lang="ru-RU" altLang="ru-RU" b="0"/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3203575" y="4292600"/>
            <a:ext cx="215900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39" name="Text Box 11"/>
          <p:cNvSpPr txBox="1">
            <a:spLocks noChangeArrowheads="1"/>
          </p:cNvSpPr>
          <p:nvPr/>
        </p:nvSpPr>
        <p:spPr bwMode="auto">
          <a:xfrm>
            <a:off x="3132138" y="4292600"/>
            <a:ext cx="2889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1600" b="0"/>
              <a:t>6</a:t>
            </a:r>
            <a:endParaRPr lang="ru-RU" altLang="ru-RU" sz="1600" b="0"/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2124075" y="2492375"/>
            <a:ext cx="273526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2195513" y="2492375"/>
            <a:ext cx="2808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b="0"/>
              <a:t>0.5M       0.5M          0.5M</a:t>
            </a:r>
            <a:endParaRPr lang="ru-RU" altLang="ru-RU" b="0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4284663" y="5445125"/>
            <a:ext cx="1008062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4211638" y="5445125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b="0"/>
              <a:t>techn.</a:t>
            </a:r>
            <a:endParaRPr lang="ru-RU" altLang="ru-RU" b="0"/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6659563" y="4292600"/>
            <a:ext cx="3603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45" name="Text Box 17"/>
          <p:cNvSpPr txBox="1">
            <a:spLocks noChangeArrowheads="1"/>
          </p:cNvSpPr>
          <p:nvPr/>
        </p:nvSpPr>
        <p:spPr bwMode="auto">
          <a:xfrm>
            <a:off x="6651625" y="4254500"/>
            <a:ext cx="504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1600" b="0"/>
              <a:t> 8</a:t>
            </a:r>
            <a:endParaRPr lang="ru-RU" altLang="ru-RU" sz="1600" b="0"/>
          </a:p>
        </p:txBody>
      </p:sp>
      <p:sp>
        <p:nvSpPr>
          <p:cNvPr id="22546" name="Text Box 18"/>
          <p:cNvSpPr txBox="1">
            <a:spLocks noChangeArrowheads="1"/>
          </p:cNvSpPr>
          <p:nvPr/>
        </p:nvSpPr>
        <p:spPr bwMode="auto">
          <a:xfrm>
            <a:off x="7740650" y="4292600"/>
            <a:ext cx="2873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7667625" y="4292600"/>
            <a:ext cx="409575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6659563" y="4581525"/>
            <a:ext cx="1152525" cy="2873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22549" name="Text Box 21"/>
          <p:cNvSpPr txBox="1">
            <a:spLocks noChangeArrowheads="1"/>
          </p:cNvSpPr>
          <p:nvPr/>
        </p:nvSpPr>
        <p:spPr bwMode="auto">
          <a:xfrm>
            <a:off x="6804025" y="4508500"/>
            <a:ext cx="503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2400" b="0"/>
              <a:t>+</a:t>
            </a:r>
            <a:endParaRPr lang="ru-RU" altLang="ru-RU" sz="2400" b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187450" y="0"/>
            <a:ext cx="6218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ru-RU" sz="2800">
                <a:solidFill>
                  <a:srgbClr val="FF0066"/>
                </a:solidFill>
              </a:rPr>
              <a:t>Concluding remarks and next plans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6553200"/>
            <a:ext cx="4845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FontTx/>
              <a:buNone/>
            </a:pPr>
            <a:r>
              <a:rPr lang="en-US" altLang="ru-RU" sz="1400">
                <a:solidFill>
                  <a:srgbClr val="000000"/>
                </a:solidFill>
              </a:rPr>
              <a:t>M.Kapishin 		</a:t>
            </a:r>
            <a:r>
              <a:rPr lang="en-US" altLang="ru-RU" sz="1400" b="0">
                <a:solidFill>
                  <a:srgbClr val="000000"/>
                </a:solidFill>
              </a:rPr>
              <a:t>      </a:t>
            </a:r>
            <a:r>
              <a:rPr lang="en-US" altLang="ru-RU" sz="1400">
                <a:solidFill>
                  <a:srgbClr val="000000"/>
                </a:solidFill>
              </a:rPr>
              <a:t>BM@N experiment</a:t>
            </a:r>
            <a:r>
              <a:rPr lang="en-US" altLang="ru-RU" sz="1400" b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179388" y="908050"/>
            <a:ext cx="87852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n-US" altLang="ru-RU">
                <a:solidFill>
                  <a:srgbClr val="CC0000"/>
                </a:solidFill>
              </a:rPr>
              <a:t>BM@N scientific program </a:t>
            </a:r>
            <a:r>
              <a:rPr lang="en-US" altLang="ru-RU">
                <a:solidFill>
                  <a:schemeClr val="accent2"/>
                </a:solidFill>
              </a:rPr>
              <a:t>comprises studies of nuclear matter in intermediate range between SIS and NICA/FAIR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n-US" altLang="ru-RU">
                <a:solidFill>
                  <a:srgbClr val="CC0000"/>
                </a:solidFill>
              </a:rPr>
              <a:t>BM@N experiment </a:t>
            </a:r>
            <a:r>
              <a:rPr lang="en-US" altLang="ru-RU">
                <a:solidFill>
                  <a:schemeClr val="accent2"/>
                </a:solidFill>
              </a:rPr>
              <a:t>is in a  stage of putting into operation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n-US" altLang="ru-RU">
                <a:solidFill>
                  <a:srgbClr val="CC0000"/>
                </a:solidFill>
              </a:rPr>
              <a:t>BM@N technical</a:t>
            </a:r>
            <a:r>
              <a:rPr lang="en-US" altLang="ru-RU"/>
              <a:t> </a:t>
            </a:r>
            <a:r>
              <a:rPr lang="en-US" altLang="ru-RU">
                <a:solidFill>
                  <a:srgbClr val="CC0000"/>
                </a:solidFill>
              </a:rPr>
              <a:t>runs performed</a:t>
            </a:r>
            <a:r>
              <a:rPr lang="en-US" altLang="ru-RU">
                <a:solidFill>
                  <a:schemeClr val="accent2"/>
                </a:solidFill>
              </a:rPr>
              <a:t> with deuteron and carbon beams at energies:  T0 = 3.5 - 4.6 AGeV</a:t>
            </a:r>
          </a:p>
          <a:p>
            <a:pPr eaLnBrk="1" hangingPunct="1">
              <a:spcBef>
                <a:spcPct val="50000"/>
              </a:spcBef>
              <a:buFont typeface="Wingdings" charset="2"/>
              <a:buChar char="Ø"/>
            </a:pPr>
            <a:r>
              <a:rPr lang="en-US" altLang="ru-RU">
                <a:solidFill>
                  <a:schemeClr val="accent2"/>
                </a:solidFill>
              </a:rPr>
              <a:t>Data collected to check efficiencies of sub-detectors and develop algorithms for event reconstruction and analysis</a:t>
            </a:r>
          </a:p>
          <a:p>
            <a:pPr eaLnBrk="1" hangingPunct="1">
              <a:spcBef>
                <a:spcPct val="50000"/>
              </a:spcBef>
              <a:buFont typeface="Wingdings" charset="2"/>
              <a:buChar char="Ø"/>
            </a:pPr>
            <a:r>
              <a:rPr lang="en-US" altLang="ru-RU">
                <a:solidFill>
                  <a:schemeClr val="accent2"/>
                </a:solidFill>
              </a:rPr>
              <a:t>Major sub-systems are operational, but are still in limited configurations 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n-US" altLang="ru-RU">
                <a:solidFill>
                  <a:srgbClr val="CC0000"/>
                </a:solidFill>
              </a:rPr>
              <a:t>BM@N plans for next run in late autumn 2017:</a:t>
            </a:r>
          </a:p>
          <a:p>
            <a:pPr eaLnBrk="1" hangingPunct="1">
              <a:spcBef>
                <a:spcPct val="50000"/>
              </a:spcBef>
              <a:buFont typeface="Wingdings" charset="2"/>
              <a:buChar char="Ø"/>
            </a:pPr>
            <a:r>
              <a:rPr lang="en-US" altLang="ru-RU">
                <a:solidFill>
                  <a:schemeClr val="accent2"/>
                </a:solidFill>
              </a:rPr>
              <a:t>Beams provided by heavy ion source: Ar, Kr, extracted to BM@N setup</a:t>
            </a:r>
          </a:p>
          <a:p>
            <a:pPr eaLnBrk="1" hangingPunct="1">
              <a:spcBef>
                <a:spcPct val="50000"/>
              </a:spcBef>
              <a:buFont typeface="Wingdings" charset="2"/>
              <a:buChar char="Ø"/>
            </a:pPr>
            <a:r>
              <a:rPr lang="en-US" altLang="ru-RU">
                <a:solidFill>
                  <a:schemeClr val="accent2"/>
                </a:solidFill>
              </a:rPr>
              <a:t>Extended configuration of </a:t>
            </a:r>
            <a:r>
              <a:rPr lang="en-US" altLang="ru-RU">
                <a:solidFill>
                  <a:srgbClr val="3333CC"/>
                </a:solidFill>
              </a:rPr>
              <a:t>BM@N setup</a:t>
            </a:r>
            <a:r>
              <a:rPr lang="en-US" altLang="ru-RU">
                <a:solidFill>
                  <a:schemeClr val="accent2"/>
                </a:solidFill>
              </a:rPr>
              <a:t> </a:t>
            </a:r>
          </a:p>
          <a:p>
            <a:pPr eaLnBrk="1" hangingPunct="1">
              <a:spcBef>
                <a:spcPct val="50000"/>
              </a:spcBef>
              <a:buFont typeface="Arial" charset="0"/>
              <a:buChar char="•"/>
            </a:pPr>
            <a:r>
              <a:rPr lang="en-US" altLang="ru-RU">
                <a:solidFill>
                  <a:srgbClr val="CC0000"/>
                </a:solidFill>
              </a:rPr>
              <a:t>BM@N future plans for Au+Au: </a:t>
            </a:r>
            <a:r>
              <a:rPr lang="en-US" altLang="ru-RU">
                <a:solidFill>
                  <a:schemeClr val="accent2"/>
                </a:solidFill>
              </a:rPr>
              <a:t>collaborate with CBM to produce and install large aperture STS silicon detectors in front of GEM setup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2400" y="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>
                <a:solidFill>
                  <a:schemeClr val="bg1"/>
                </a:solidFill>
              </a:rPr>
              <a:t>Short /intermediate Range Correlations in nuclei</a:t>
            </a:r>
          </a:p>
        </p:txBody>
      </p:sp>
      <p:sp>
        <p:nvSpPr>
          <p:cNvPr id="24579" name="Oval 4"/>
          <p:cNvSpPr>
            <a:spLocks/>
          </p:cNvSpPr>
          <p:nvPr/>
        </p:nvSpPr>
        <p:spPr bwMode="auto">
          <a:xfrm>
            <a:off x="5319713" y="1400175"/>
            <a:ext cx="2136775" cy="2062163"/>
          </a:xfrm>
          <a:prstGeom prst="ellipse">
            <a:avLst/>
          </a:prstGeom>
          <a:noFill/>
          <a:ln w="1908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0" name="Oval 5"/>
          <p:cNvSpPr>
            <a:spLocks/>
          </p:cNvSpPr>
          <p:nvPr/>
        </p:nvSpPr>
        <p:spPr bwMode="auto">
          <a:xfrm>
            <a:off x="5876925" y="1792288"/>
            <a:ext cx="279400" cy="280987"/>
          </a:xfrm>
          <a:prstGeom prst="ellipse">
            <a:avLst/>
          </a:prstGeom>
          <a:solidFill>
            <a:srgbClr val="0000FF">
              <a:alpha val="52156"/>
            </a:srgbClr>
          </a:solidFill>
          <a:ln w="93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1" name="Oval 6"/>
          <p:cNvSpPr>
            <a:spLocks/>
          </p:cNvSpPr>
          <p:nvPr/>
        </p:nvSpPr>
        <p:spPr bwMode="auto">
          <a:xfrm>
            <a:off x="5876925" y="1885950"/>
            <a:ext cx="279400" cy="282575"/>
          </a:xfrm>
          <a:prstGeom prst="ellipse">
            <a:avLst/>
          </a:prstGeom>
          <a:solidFill>
            <a:srgbClr val="00CC00">
              <a:alpha val="50195"/>
            </a:srgbClr>
          </a:solidFill>
          <a:ln w="93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2" name="Oval 7"/>
          <p:cNvSpPr>
            <a:spLocks/>
          </p:cNvSpPr>
          <p:nvPr/>
        </p:nvSpPr>
        <p:spPr bwMode="auto">
          <a:xfrm>
            <a:off x="6062663" y="2917825"/>
            <a:ext cx="279400" cy="280988"/>
          </a:xfrm>
          <a:prstGeom prst="ellipse">
            <a:avLst/>
          </a:prstGeom>
          <a:solidFill>
            <a:srgbClr val="0000FF">
              <a:alpha val="50195"/>
            </a:srgbClr>
          </a:solidFill>
          <a:ln w="9360">
            <a:solidFill>
              <a:srgbClr val="0000FF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3" name="Oval 8"/>
          <p:cNvSpPr>
            <a:spLocks/>
          </p:cNvSpPr>
          <p:nvPr/>
        </p:nvSpPr>
        <p:spPr bwMode="auto">
          <a:xfrm>
            <a:off x="6713538" y="1885950"/>
            <a:ext cx="279400" cy="282575"/>
          </a:xfrm>
          <a:prstGeom prst="ellipse">
            <a:avLst/>
          </a:prstGeom>
          <a:solidFill>
            <a:srgbClr val="0000FF">
              <a:alpha val="50195"/>
            </a:srgbClr>
          </a:solidFill>
          <a:ln w="93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4" name="Oval 9"/>
          <p:cNvSpPr>
            <a:spLocks/>
          </p:cNvSpPr>
          <p:nvPr/>
        </p:nvSpPr>
        <p:spPr bwMode="auto">
          <a:xfrm>
            <a:off x="6342063" y="2355850"/>
            <a:ext cx="279400" cy="280988"/>
          </a:xfrm>
          <a:prstGeom prst="ellipse">
            <a:avLst/>
          </a:prstGeom>
          <a:solidFill>
            <a:srgbClr val="00CC00">
              <a:alpha val="50195"/>
            </a:srgbClr>
          </a:solidFill>
          <a:ln w="93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5" name="Oval 10"/>
          <p:cNvSpPr>
            <a:spLocks/>
          </p:cNvSpPr>
          <p:nvPr/>
        </p:nvSpPr>
        <p:spPr bwMode="auto">
          <a:xfrm>
            <a:off x="6897688" y="2636838"/>
            <a:ext cx="279400" cy="282575"/>
          </a:xfrm>
          <a:prstGeom prst="ellipse">
            <a:avLst/>
          </a:prstGeom>
          <a:solidFill>
            <a:srgbClr val="00CC00">
              <a:alpha val="50195"/>
            </a:srgbClr>
          </a:solidFill>
          <a:ln w="936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86" name="Line 11"/>
          <p:cNvSpPr>
            <a:spLocks noChangeShapeType="1"/>
          </p:cNvSpPr>
          <p:nvPr/>
        </p:nvSpPr>
        <p:spPr bwMode="auto">
          <a:xfrm flipH="1">
            <a:off x="4852988" y="2073275"/>
            <a:ext cx="1023937" cy="1588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87" name="Line 12"/>
          <p:cNvSpPr>
            <a:spLocks noChangeShapeType="1"/>
          </p:cNvSpPr>
          <p:nvPr/>
        </p:nvSpPr>
        <p:spPr bwMode="auto">
          <a:xfrm flipH="1">
            <a:off x="4852988" y="1885950"/>
            <a:ext cx="1023937" cy="1588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88" name="Text Box 13"/>
          <p:cNvSpPr txBox="1">
            <a:spLocks noChangeArrowheads="1"/>
          </p:cNvSpPr>
          <p:nvPr/>
        </p:nvSpPr>
        <p:spPr bwMode="auto">
          <a:xfrm>
            <a:off x="4670425" y="1835150"/>
            <a:ext cx="660400" cy="20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 lIns="81639" tIns="42452" rIns="81639" bIns="42452">
            <a:spAutoFit/>
          </a:bodyPr>
          <a:lstStyle>
            <a:lvl1pPr defTabSz="828675" eaLnBrk="0" hangingPunct="0">
              <a:spcBef>
                <a:spcPts val="800"/>
              </a:spcBef>
              <a:tabLst>
                <a:tab pos="657225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defTabSz="828675" eaLnBrk="0" hangingPunct="0">
              <a:spcBef>
                <a:spcPts val="700"/>
              </a:spcBef>
              <a:tabLst>
                <a:tab pos="657225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defTabSz="828675" eaLnBrk="0" hangingPunct="0">
              <a:spcBef>
                <a:spcPts val="600"/>
              </a:spcBef>
              <a:tabLst>
                <a:tab pos="657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defTabSz="828675" eaLnBrk="0" hangingPunct="0">
              <a:spcBef>
                <a:spcPts val="500"/>
              </a:spcBef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defTabSz="828675" eaLnBrk="0" hangingPunct="0">
              <a:spcBef>
                <a:spcPts val="500"/>
              </a:spcBef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>
              <a:spcBef>
                <a:spcPct val="0"/>
              </a:spcBef>
              <a:buSzPct val="45000"/>
              <a:buFont typeface="StarSymbol" charset="0"/>
              <a:buNone/>
            </a:pPr>
            <a:r>
              <a:rPr lang="en-GB" altLang="en-US" sz="800">
                <a:solidFill>
                  <a:srgbClr val="FF0000"/>
                </a:solidFill>
                <a:latin typeface="Symbol" charset="2"/>
              </a:rPr>
              <a:t></a:t>
            </a:r>
            <a:r>
              <a:rPr lang="en-GB" altLang="en-US" sz="800">
                <a:solidFill>
                  <a:srgbClr val="FF0000"/>
                </a:solidFill>
                <a:latin typeface="Times New Roman" charset="0"/>
              </a:rPr>
              <a:t>1.f</a:t>
            </a:r>
          </a:p>
        </p:txBody>
      </p:sp>
      <p:sp>
        <p:nvSpPr>
          <p:cNvPr id="24589" name="AutoShape 14"/>
          <p:cNvSpPr>
            <a:spLocks noChangeArrowheads="1"/>
          </p:cNvSpPr>
          <p:nvPr/>
        </p:nvSpPr>
        <p:spPr bwMode="auto">
          <a:xfrm>
            <a:off x="7435850" y="3429000"/>
            <a:ext cx="704850" cy="242888"/>
          </a:xfrm>
          <a:prstGeom prst="roundRect">
            <a:avLst>
              <a:gd name="adj" fmla="val 26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lIns="81639" tIns="42452" rIns="81639" bIns="42452">
            <a:spAutoFit/>
          </a:bodyPr>
          <a:lstStyle>
            <a:lvl1pPr defTabSz="828675" eaLnBrk="0" hangingPunct="0">
              <a:spcBef>
                <a:spcPts val="800"/>
              </a:spcBef>
              <a:tabLst>
                <a:tab pos="657225" algn="l"/>
                <a:tab pos="1312863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defTabSz="828675" eaLnBrk="0" hangingPunct="0">
              <a:spcBef>
                <a:spcPts val="700"/>
              </a:spcBef>
              <a:tabLst>
                <a:tab pos="657225" algn="l"/>
                <a:tab pos="1312863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defTabSz="828675" eaLnBrk="0" hangingPunct="0">
              <a:spcBef>
                <a:spcPts val="600"/>
              </a:spcBef>
              <a:tabLst>
                <a:tab pos="657225" algn="l"/>
                <a:tab pos="1312863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defTabSz="828675" eaLnBrk="0" hangingPunct="0">
              <a:spcBef>
                <a:spcPts val="500"/>
              </a:spcBef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defTabSz="828675" eaLnBrk="0" hangingPunct="0">
              <a:spcBef>
                <a:spcPts val="500"/>
              </a:spcBef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r>
              <a:rPr lang="en-GB" altLang="en-US" sz="1100">
                <a:latin typeface="Times New Roman" charset="0"/>
              </a:rPr>
              <a:t>Nucleons</a:t>
            </a:r>
          </a:p>
        </p:txBody>
      </p:sp>
      <p:sp>
        <p:nvSpPr>
          <p:cNvPr id="24590" name="Line 15"/>
          <p:cNvSpPr>
            <a:spLocks noChangeShapeType="1"/>
          </p:cNvSpPr>
          <p:nvPr/>
        </p:nvSpPr>
        <p:spPr bwMode="auto">
          <a:xfrm flipH="1" flipV="1">
            <a:off x="7081838" y="2916238"/>
            <a:ext cx="374650" cy="56515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1" name="Line 16"/>
          <p:cNvSpPr>
            <a:spLocks noChangeShapeType="1"/>
          </p:cNvSpPr>
          <p:nvPr/>
        </p:nvSpPr>
        <p:spPr bwMode="auto">
          <a:xfrm flipH="1" flipV="1">
            <a:off x="6248400" y="3198813"/>
            <a:ext cx="1208088" cy="376237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2" name="Oval 17"/>
          <p:cNvSpPr>
            <a:spLocks/>
          </p:cNvSpPr>
          <p:nvPr/>
        </p:nvSpPr>
        <p:spPr bwMode="auto">
          <a:xfrm>
            <a:off x="5827713" y="1730375"/>
            <a:ext cx="373062" cy="500063"/>
          </a:xfrm>
          <a:prstGeom prst="ellipse">
            <a:avLst/>
          </a:prstGeom>
          <a:noFill/>
          <a:ln w="1908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593" name="Line 18"/>
          <p:cNvSpPr>
            <a:spLocks noChangeShapeType="1"/>
          </p:cNvSpPr>
          <p:nvPr/>
        </p:nvSpPr>
        <p:spPr bwMode="auto">
          <a:xfrm>
            <a:off x="5356225" y="1211263"/>
            <a:ext cx="520700" cy="581025"/>
          </a:xfrm>
          <a:prstGeom prst="line">
            <a:avLst/>
          </a:prstGeom>
          <a:noFill/>
          <a:ln w="19080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4" name="AutoShape 19"/>
          <p:cNvSpPr>
            <a:spLocks noChangeArrowheads="1"/>
          </p:cNvSpPr>
          <p:nvPr/>
        </p:nvSpPr>
        <p:spPr bwMode="auto">
          <a:xfrm>
            <a:off x="4927600" y="836613"/>
            <a:ext cx="3892550" cy="909637"/>
          </a:xfrm>
          <a:prstGeom prst="roundRect">
            <a:avLst>
              <a:gd name="adj" fmla="val 21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lIns="81639" tIns="42452" rIns="81639" bIns="42452">
            <a:spAutoFit/>
          </a:bodyPr>
          <a:lstStyle>
            <a:lvl1pPr defTabSz="828675" eaLnBrk="0" hangingPunct="0">
              <a:spcBef>
                <a:spcPts val="800"/>
              </a:spcBef>
              <a:tabLst>
                <a:tab pos="657225" algn="l"/>
                <a:tab pos="1312863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defTabSz="828675" eaLnBrk="0" hangingPunct="0">
              <a:spcBef>
                <a:spcPts val="700"/>
              </a:spcBef>
              <a:tabLst>
                <a:tab pos="657225" algn="l"/>
                <a:tab pos="1312863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defTabSz="828675" eaLnBrk="0" hangingPunct="0">
              <a:spcBef>
                <a:spcPts val="600"/>
              </a:spcBef>
              <a:tabLst>
                <a:tab pos="657225" algn="l"/>
                <a:tab pos="1312863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defTabSz="828675" eaLnBrk="0" hangingPunct="0">
              <a:spcBef>
                <a:spcPts val="500"/>
              </a:spcBef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defTabSz="828675" eaLnBrk="0" hangingPunct="0">
              <a:spcBef>
                <a:spcPts val="500"/>
              </a:spcBef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  <a:tab pos="1312863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solidFill>
                  <a:srgbClr val="FF0066"/>
                </a:solidFill>
              </a:rPr>
              <a:t>SRC ~R</a:t>
            </a:r>
            <a:r>
              <a:rPr lang="en-US" altLang="en-US" sz="2400" baseline="-25000">
                <a:solidFill>
                  <a:srgbClr val="FF0066"/>
                </a:solidFill>
              </a:rPr>
              <a:t>N               </a:t>
            </a:r>
            <a:r>
              <a:rPr lang="en-US" altLang="en-US" sz="2400">
                <a:solidFill>
                  <a:srgbClr val="FF0066"/>
                </a:solidFill>
              </a:rPr>
              <a:t>LRC ~R</a:t>
            </a:r>
            <a:r>
              <a:rPr lang="en-US" altLang="en-US" sz="2400" baseline="-25000">
                <a:solidFill>
                  <a:srgbClr val="FF0066"/>
                </a:solidFill>
              </a:rPr>
              <a:t>A</a:t>
            </a:r>
          </a:p>
          <a:p>
            <a:pPr>
              <a:spcBef>
                <a:spcPct val="0"/>
              </a:spcBef>
            </a:pPr>
            <a:endParaRPr lang="en-US" altLang="en-US" sz="2400" baseline="-25000">
              <a:solidFill>
                <a:srgbClr val="FF0066"/>
              </a:solidFill>
            </a:endParaRP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GB" altLang="en-US" sz="1500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24595" name="Line 20"/>
          <p:cNvSpPr>
            <a:spLocks noChangeShapeType="1"/>
          </p:cNvSpPr>
          <p:nvPr/>
        </p:nvSpPr>
        <p:spPr bwMode="auto">
          <a:xfrm>
            <a:off x="6897688" y="2055813"/>
            <a:ext cx="1208087" cy="1587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6" name="Text Box 21"/>
          <p:cNvSpPr txBox="1">
            <a:spLocks noChangeArrowheads="1"/>
          </p:cNvSpPr>
          <p:nvPr/>
        </p:nvSpPr>
        <p:spPr bwMode="auto">
          <a:xfrm>
            <a:off x="7548563" y="2244725"/>
            <a:ext cx="584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triangle" w="med" len="med"/>
              </a14:hiddenLine>
            </a:ext>
          </a:extLst>
        </p:spPr>
        <p:txBody>
          <a:bodyPr lIns="81639" tIns="42452" rIns="81639" bIns="42452">
            <a:spAutoFit/>
          </a:bodyPr>
          <a:lstStyle>
            <a:lvl1pPr defTabSz="828675" eaLnBrk="0" hangingPunct="0">
              <a:spcBef>
                <a:spcPts val="800"/>
              </a:spcBef>
              <a:tabLst>
                <a:tab pos="657225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defTabSz="828675" eaLnBrk="0" hangingPunct="0">
              <a:spcBef>
                <a:spcPts val="700"/>
              </a:spcBef>
              <a:tabLst>
                <a:tab pos="657225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defTabSz="828675" eaLnBrk="0" hangingPunct="0">
              <a:spcBef>
                <a:spcPts val="600"/>
              </a:spcBef>
              <a:tabLst>
                <a:tab pos="657225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defTabSz="828675" eaLnBrk="0" hangingPunct="0">
              <a:spcBef>
                <a:spcPts val="500"/>
              </a:spcBef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defTabSz="828675" eaLnBrk="0" hangingPunct="0">
              <a:spcBef>
                <a:spcPts val="500"/>
              </a:spcBef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8286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657225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r>
              <a:rPr lang="en-GB" altLang="en-US" sz="800">
                <a:latin typeface="Times New Roman" charset="0"/>
              </a:rPr>
              <a:t>1.7f</a:t>
            </a:r>
          </a:p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StarSymbol" charset="0"/>
              <a:buNone/>
            </a:pPr>
            <a:endParaRPr lang="en-GB" altLang="en-US" sz="800">
              <a:latin typeface="Times New Roman" charset="0"/>
            </a:endParaRPr>
          </a:p>
        </p:txBody>
      </p:sp>
      <p:sp>
        <p:nvSpPr>
          <p:cNvPr id="24597" name="Line 22"/>
          <p:cNvSpPr>
            <a:spLocks noChangeShapeType="1"/>
          </p:cNvSpPr>
          <p:nvPr/>
        </p:nvSpPr>
        <p:spPr bwMode="auto">
          <a:xfrm>
            <a:off x="7734300" y="2617788"/>
            <a:ext cx="1588" cy="188912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8" name="Line 23"/>
          <p:cNvSpPr>
            <a:spLocks noChangeShapeType="1"/>
          </p:cNvSpPr>
          <p:nvPr/>
        </p:nvSpPr>
        <p:spPr bwMode="auto">
          <a:xfrm flipV="1">
            <a:off x="7734300" y="2055813"/>
            <a:ext cx="1588" cy="188912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599" name="Line 24"/>
          <p:cNvSpPr>
            <a:spLocks noChangeShapeType="1"/>
          </p:cNvSpPr>
          <p:nvPr/>
        </p:nvSpPr>
        <p:spPr bwMode="auto">
          <a:xfrm>
            <a:off x="7085013" y="2806700"/>
            <a:ext cx="1206500" cy="0"/>
          </a:xfrm>
          <a:prstGeom prst="line">
            <a:avLst/>
          </a:prstGeom>
          <a:noFill/>
          <a:ln w="9360">
            <a:solidFill>
              <a:srgbClr val="0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24600" name="Rectangle 27"/>
          <p:cNvSpPr>
            <a:spLocks noChangeArrowheads="1"/>
          </p:cNvSpPr>
          <p:nvPr/>
        </p:nvSpPr>
        <p:spPr bwMode="auto">
          <a:xfrm>
            <a:off x="4500563" y="1341438"/>
            <a:ext cx="14763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2400"/>
              <a:t>~1 fm</a:t>
            </a:r>
          </a:p>
        </p:txBody>
      </p:sp>
      <p:sp>
        <p:nvSpPr>
          <p:cNvPr id="24601" name="Oval 28"/>
          <p:cNvSpPr>
            <a:spLocks noChangeArrowheads="1"/>
          </p:cNvSpPr>
          <p:nvPr/>
        </p:nvSpPr>
        <p:spPr bwMode="auto">
          <a:xfrm>
            <a:off x="5951538" y="2778125"/>
            <a:ext cx="573087" cy="5000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602" name="Oval 29"/>
          <p:cNvSpPr>
            <a:spLocks noChangeArrowheads="1"/>
          </p:cNvSpPr>
          <p:nvPr/>
        </p:nvSpPr>
        <p:spPr bwMode="auto">
          <a:xfrm>
            <a:off x="6580188" y="1779588"/>
            <a:ext cx="571500" cy="5000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603" name="Oval 30"/>
          <p:cNvSpPr>
            <a:spLocks noChangeArrowheads="1"/>
          </p:cNvSpPr>
          <p:nvPr/>
        </p:nvSpPr>
        <p:spPr bwMode="auto">
          <a:xfrm>
            <a:off x="6810375" y="2503488"/>
            <a:ext cx="569913" cy="4984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604" name="Oval 31"/>
          <p:cNvSpPr>
            <a:spLocks noChangeArrowheads="1"/>
          </p:cNvSpPr>
          <p:nvPr/>
        </p:nvSpPr>
        <p:spPr bwMode="auto">
          <a:xfrm>
            <a:off x="6181725" y="2224088"/>
            <a:ext cx="569913" cy="500062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grpSp>
        <p:nvGrpSpPr>
          <p:cNvPr id="24605" name="Group 32"/>
          <p:cNvGrpSpPr>
            <a:grpSpLocks/>
          </p:cNvGrpSpPr>
          <p:nvPr/>
        </p:nvGrpSpPr>
        <p:grpSpPr bwMode="auto">
          <a:xfrm>
            <a:off x="5667375" y="1612900"/>
            <a:ext cx="684213" cy="777875"/>
            <a:chOff x="4128" y="768"/>
            <a:chExt cx="576" cy="672"/>
          </a:xfrm>
        </p:grpSpPr>
        <p:sp>
          <p:nvSpPr>
            <p:cNvPr id="24623" name="Oval 33"/>
            <p:cNvSpPr>
              <a:spLocks noChangeArrowheads="1"/>
            </p:cNvSpPr>
            <p:nvPr/>
          </p:nvSpPr>
          <p:spPr bwMode="auto">
            <a:xfrm>
              <a:off x="4176" y="816"/>
              <a:ext cx="480" cy="432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</a:pPr>
              <a:endParaRPr lang="en-US" altLang="en-US" sz="1800" b="0"/>
            </a:p>
          </p:txBody>
        </p:sp>
        <p:sp>
          <p:nvSpPr>
            <p:cNvPr id="24624" name="Oval 34"/>
            <p:cNvSpPr>
              <a:spLocks noChangeArrowheads="1"/>
            </p:cNvSpPr>
            <p:nvPr/>
          </p:nvSpPr>
          <p:spPr bwMode="auto">
            <a:xfrm>
              <a:off x="4176" y="960"/>
              <a:ext cx="480" cy="43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</a:pPr>
              <a:endParaRPr lang="en-US" altLang="en-US" sz="1800" b="0"/>
            </a:p>
          </p:txBody>
        </p:sp>
        <p:sp>
          <p:nvSpPr>
            <p:cNvPr id="24625" name="Oval 35"/>
            <p:cNvSpPr>
              <a:spLocks noChangeArrowheads="1"/>
            </p:cNvSpPr>
            <p:nvPr/>
          </p:nvSpPr>
          <p:spPr bwMode="auto">
            <a:xfrm>
              <a:off x="4128" y="768"/>
              <a:ext cx="576" cy="672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prstDash val="lg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</a:pPr>
              <a:endParaRPr lang="en-US" altLang="en-US" sz="1800" b="0"/>
            </a:p>
          </p:txBody>
        </p:sp>
      </p:grpSp>
      <p:sp>
        <p:nvSpPr>
          <p:cNvPr id="24606" name="Rectangle 36"/>
          <p:cNvSpPr>
            <a:spLocks noChangeArrowheads="1"/>
          </p:cNvSpPr>
          <p:nvPr/>
        </p:nvSpPr>
        <p:spPr bwMode="auto">
          <a:xfrm>
            <a:off x="7561263" y="2247900"/>
            <a:ext cx="465137" cy="18891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607" name="Rectangle 37"/>
          <p:cNvSpPr>
            <a:spLocks noChangeArrowheads="1"/>
          </p:cNvSpPr>
          <p:nvPr/>
        </p:nvSpPr>
        <p:spPr bwMode="auto">
          <a:xfrm>
            <a:off x="4724400" y="1905000"/>
            <a:ext cx="261938" cy="152400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endParaRPr lang="en-US" altLang="en-US" sz="1800" b="0"/>
          </a:p>
        </p:txBody>
      </p:sp>
      <p:sp>
        <p:nvSpPr>
          <p:cNvPr id="24608" name="Text Box 38"/>
          <p:cNvSpPr txBox="1">
            <a:spLocks noChangeArrowheads="1"/>
          </p:cNvSpPr>
          <p:nvPr/>
        </p:nvSpPr>
        <p:spPr bwMode="auto">
          <a:xfrm>
            <a:off x="7747000" y="2247900"/>
            <a:ext cx="1397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en-US" altLang="en-US" sz="1800"/>
              <a:t>1.7 fm</a:t>
            </a:r>
          </a:p>
        </p:txBody>
      </p:sp>
      <p:grpSp>
        <p:nvGrpSpPr>
          <p:cNvPr id="24609" name="Group 45"/>
          <p:cNvGrpSpPr>
            <a:grpSpLocks/>
          </p:cNvGrpSpPr>
          <p:nvPr/>
        </p:nvGrpSpPr>
        <p:grpSpPr bwMode="auto">
          <a:xfrm>
            <a:off x="1622425" y="6350"/>
            <a:ext cx="8180388" cy="6854825"/>
            <a:chOff x="1008" y="4"/>
            <a:chExt cx="5153" cy="4318"/>
          </a:xfrm>
        </p:grpSpPr>
        <p:sp>
          <p:nvSpPr>
            <p:cNvPr id="24616" name="Text Box 46"/>
            <p:cNvSpPr txBox="1">
              <a:spLocks noChangeArrowheads="1"/>
            </p:cNvSpPr>
            <p:nvPr/>
          </p:nvSpPr>
          <p:spPr bwMode="auto">
            <a:xfrm>
              <a:off x="1008" y="3600"/>
              <a:ext cx="48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50000"/>
                </a:spcBef>
              </a:pPr>
              <a:endParaRPr lang="en-US" altLang="en-US" sz="2000">
                <a:solidFill>
                  <a:srgbClr val="CC0000"/>
                </a:solidFill>
              </a:endParaRPr>
            </a:p>
          </p:txBody>
        </p:sp>
        <p:grpSp>
          <p:nvGrpSpPr>
            <p:cNvPr id="24617" name="Group 47"/>
            <p:cNvGrpSpPr>
              <a:grpSpLocks/>
            </p:cNvGrpSpPr>
            <p:nvPr/>
          </p:nvGrpSpPr>
          <p:grpSpPr bwMode="auto">
            <a:xfrm>
              <a:off x="2160" y="4"/>
              <a:ext cx="4001" cy="4318"/>
              <a:chOff x="2160" y="4"/>
              <a:chExt cx="4001" cy="4318"/>
            </a:xfrm>
          </p:grpSpPr>
          <p:sp>
            <p:nvSpPr>
              <p:cNvPr id="24618" name="Text Box 48"/>
              <p:cNvSpPr txBox="1">
                <a:spLocks noChangeArrowheads="1"/>
              </p:cNvSpPr>
              <p:nvPr/>
            </p:nvSpPr>
            <p:spPr bwMode="auto">
              <a:xfrm>
                <a:off x="2833" y="4"/>
                <a:ext cx="192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800"/>
                  </a:spcBef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914400" eaLnBrk="1" hangingPunct="1">
                  <a:spcBef>
                    <a:spcPct val="50000"/>
                  </a:spcBef>
                </a:pPr>
                <a:endParaRPr lang="en-US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24619" name="Text Box 49"/>
              <p:cNvSpPr txBox="1">
                <a:spLocks noChangeArrowheads="1"/>
              </p:cNvSpPr>
              <p:nvPr/>
            </p:nvSpPr>
            <p:spPr bwMode="auto">
              <a:xfrm>
                <a:off x="3142" y="2845"/>
                <a:ext cx="2618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800"/>
                  </a:spcBef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914400" eaLnBrk="1" hangingPunct="1">
                  <a:spcBef>
                    <a:spcPct val="50000"/>
                  </a:spcBef>
                </a:pPr>
                <a:r>
                  <a:rPr lang="en-US" altLang="en-US" sz="2000">
                    <a:solidFill>
                      <a:srgbClr val="CC0000"/>
                    </a:solidFill>
                  </a:rPr>
                  <a:t>High – Momentum Component of Nuclear Wave Function</a:t>
                </a:r>
              </a:p>
            </p:txBody>
          </p:sp>
          <p:sp>
            <p:nvSpPr>
              <p:cNvPr id="24620" name="Text Box 50"/>
              <p:cNvSpPr txBox="1">
                <a:spLocks noChangeArrowheads="1"/>
              </p:cNvSpPr>
              <p:nvPr/>
            </p:nvSpPr>
            <p:spPr bwMode="auto">
              <a:xfrm>
                <a:off x="3179" y="3399"/>
                <a:ext cx="2982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ts val="800"/>
                  </a:spcBef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914400" eaLnBrk="1" hangingPunct="1">
                  <a:spcBef>
                    <a:spcPct val="50000"/>
                  </a:spcBef>
                </a:pPr>
                <a:r>
                  <a:rPr lang="en-US" altLang="en-US" sz="2000">
                    <a:solidFill>
                      <a:srgbClr val="CC0000"/>
                    </a:solidFill>
                  </a:rPr>
                  <a:t>Strong Short-Range Force      between Nucleons.</a:t>
                </a:r>
              </a:p>
            </p:txBody>
          </p:sp>
          <p:sp>
            <p:nvSpPr>
              <p:cNvPr id="24621" name="Text Box 54"/>
              <p:cNvSpPr txBox="1">
                <a:spLocks noChangeArrowheads="1"/>
              </p:cNvSpPr>
              <p:nvPr/>
            </p:nvSpPr>
            <p:spPr bwMode="auto">
              <a:xfrm>
                <a:off x="2846" y="3929"/>
                <a:ext cx="274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800"/>
                  </a:spcBef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</a:pPr>
                <a:r>
                  <a:rPr lang="en-US" altLang="en-US" sz="1800"/>
                  <a:t>tensor force, repulsive core, 3N forces</a:t>
                </a:r>
              </a:p>
            </p:txBody>
          </p:sp>
          <p:sp>
            <p:nvSpPr>
              <p:cNvPr id="24622" name="Text Box 57"/>
              <p:cNvSpPr txBox="1">
                <a:spLocks noChangeArrowheads="1"/>
              </p:cNvSpPr>
              <p:nvPr/>
            </p:nvSpPr>
            <p:spPr bwMode="auto">
              <a:xfrm>
                <a:off x="2160" y="4089"/>
                <a:ext cx="11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800"/>
                  </a:spcBef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914400" eaLnBrk="1" hangingPunct="1">
                  <a:spcBef>
                    <a:spcPct val="0"/>
                  </a:spcBef>
                </a:pPr>
                <a:endParaRPr lang="en-US" altLang="en-US" sz="1800"/>
              </a:p>
            </p:txBody>
          </p:sp>
        </p:grpSp>
      </p:grpSp>
      <p:sp>
        <p:nvSpPr>
          <p:cNvPr id="85063" name="AutoShape 51"/>
          <p:cNvSpPr>
            <a:spLocks noChangeArrowheads="1"/>
          </p:cNvSpPr>
          <p:nvPr/>
        </p:nvSpPr>
        <p:spPr bwMode="auto">
          <a:xfrm>
            <a:off x="4251325" y="4586288"/>
            <a:ext cx="83820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55 w 21600"/>
              <a:gd name="T13" fmla="*/ 5435 h 21600"/>
              <a:gd name="T14" fmla="*/ 18900 w 21600"/>
              <a:gd name="T15" fmla="*/ 162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85064" name="AutoShape 51"/>
          <p:cNvSpPr>
            <a:spLocks noChangeArrowheads="1"/>
          </p:cNvSpPr>
          <p:nvPr/>
        </p:nvSpPr>
        <p:spPr bwMode="auto">
          <a:xfrm>
            <a:off x="4262438" y="5507038"/>
            <a:ext cx="838200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55 w 21600"/>
              <a:gd name="T13" fmla="*/ 5435 h 21600"/>
              <a:gd name="T14" fmla="*/ 18900 w 21600"/>
              <a:gd name="T15" fmla="*/ 162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4612" name="Rectangle 67"/>
          <p:cNvSpPr>
            <a:spLocks noChangeArrowheads="1"/>
          </p:cNvSpPr>
          <p:nvPr/>
        </p:nvSpPr>
        <p:spPr bwMode="auto">
          <a:xfrm>
            <a:off x="755650" y="0"/>
            <a:ext cx="73072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>
                <a:solidFill>
                  <a:srgbClr val="CC0000"/>
                </a:solidFill>
              </a:rPr>
              <a:t>Short  Range Correlations in nuclei</a:t>
            </a:r>
            <a:r>
              <a:rPr lang="en-US" altLang="en-US" sz="2400">
                <a:solidFill>
                  <a:srgbClr val="CC0000"/>
                </a:solidFill>
              </a:rPr>
              <a:t>    </a:t>
            </a:r>
          </a:p>
        </p:txBody>
      </p:sp>
      <p:pic>
        <p:nvPicPr>
          <p:cNvPr id="24613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76300"/>
            <a:ext cx="3335337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8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3898900"/>
            <a:ext cx="3927475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615" name="Прямоугольник 1"/>
          <p:cNvSpPr>
            <a:spLocks noChangeArrowheads="1"/>
          </p:cNvSpPr>
          <p:nvPr/>
        </p:nvSpPr>
        <p:spPr bwMode="auto">
          <a:xfrm>
            <a:off x="3914775" y="3592513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ru-RU"/>
              <a:t>2N SRC: A   pair  with  large relative  momentum between  nucleons  and  small  CM  momentum</a:t>
            </a:r>
            <a:endParaRPr lang="ru-RU" alt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50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850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63" grpId="0" animBg="1"/>
      <p:bldP spid="85064" grpId="0" animBg="1"/>
      <p:bldP spid="8506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0"/>
              </a:spcBef>
            </a:pPr>
            <a:r>
              <a:rPr lang="en-US" altLang="en-US" sz="1800"/>
              <a:t>:</a:t>
            </a:r>
            <a:endParaRPr lang="he-IL" altLang="en-US" sz="1800"/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-374650" y="2520950"/>
            <a:ext cx="781685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>
              <a:spcBef>
                <a:spcPct val="0"/>
              </a:spcBef>
            </a:pPr>
            <a:endParaRPr lang="en-US" altLang="ru-RU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5875338"/>
            <a:ext cx="492125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pic>
        <p:nvPicPr>
          <p:cNvPr id="25606" name="Picture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607" name="Rectangle 41"/>
          <p:cNvSpPr>
            <a:spLocks noChangeArrowheads="1"/>
          </p:cNvSpPr>
          <p:nvPr/>
        </p:nvSpPr>
        <p:spPr bwMode="auto">
          <a:xfrm>
            <a:off x="1042988" y="0"/>
            <a:ext cx="5053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2400">
                <a:solidFill>
                  <a:srgbClr val="CC0000"/>
                </a:solidFill>
              </a:rPr>
              <a:t>A proposal for BM@N experiment</a:t>
            </a:r>
            <a:endParaRPr lang="ru-RU" altLang="ru-RU" sz="2400">
              <a:solidFill>
                <a:srgbClr val="CC0000"/>
              </a:solidFill>
            </a:endParaRPr>
          </a:p>
        </p:txBody>
      </p:sp>
      <p:sp>
        <p:nvSpPr>
          <p:cNvPr id="25608" name="Rectangle 43"/>
          <p:cNvSpPr>
            <a:spLocks noChangeArrowheads="1"/>
          </p:cNvSpPr>
          <p:nvPr/>
        </p:nvSpPr>
        <p:spPr bwMode="auto">
          <a:xfrm>
            <a:off x="5988050" y="1125538"/>
            <a:ext cx="31559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70C0"/>
                </a:solidFill>
              </a:rPr>
              <a:t>JINR (Dubna):  </a:t>
            </a:r>
            <a:r>
              <a:rPr lang="en-US" altLang="en-US">
                <a:solidFill>
                  <a:srgbClr val="000000"/>
                </a:solidFill>
              </a:rPr>
              <a:t>BM@N </a:t>
            </a:r>
          </a:p>
          <a:p>
            <a:r>
              <a:rPr lang="en-US" altLang="en-US">
                <a:solidFill>
                  <a:srgbClr val="0070C0"/>
                </a:solidFill>
              </a:rPr>
              <a:t>Israel:</a:t>
            </a:r>
            <a:r>
              <a:rPr lang="en-US" altLang="en-US">
                <a:solidFill>
                  <a:srgbClr val="000000"/>
                </a:solidFill>
              </a:rPr>
              <a:t>  Tel Aviv University</a:t>
            </a:r>
          </a:p>
          <a:p>
            <a:r>
              <a:rPr lang="en-US" altLang="en-US">
                <a:solidFill>
                  <a:srgbClr val="0070C0"/>
                </a:solidFill>
              </a:rPr>
              <a:t>Germany:</a:t>
            </a:r>
            <a:r>
              <a:rPr lang="en-US" altLang="en-US">
                <a:solidFill>
                  <a:srgbClr val="000000"/>
                </a:solidFill>
              </a:rPr>
              <a:t>  TUD and GSI</a:t>
            </a:r>
          </a:p>
          <a:p>
            <a:r>
              <a:rPr lang="en-US" altLang="en-US">
                <a:solidFill>
                  <a:srgbClr val="0070C0"/>
                </a:solidFill>
              </a:rPr>
              <a:t>USA:</a:t>
            </a:r>
            <a:r>
              <a:rPr lang="en-US" altLang="en-US">
                <a:solidFill>
                  <a:srgbClr val="000000"/>
                </a:solidFill>
              </a:rPr>
              <a:t>  FIU, MIT, ODU, PSU</a:t>
            </a:r>
          </a:p>
          <a:p>
            <a:r>
              <a:rPr lang="en-US" altLang="en-US">
                <a:solidFill>
                  <a:srgbClr val="0070C0"/>
                </a:solidFill>
              </a:rPr>
              <a:t>FRANCE:</a:t>
            </a:r>
            <a:r>
              <a:rPr lang="en-US" altLang="en-US">
                <a:solidFill>
                  <a:srgbClr val="000000"/>
                </a:solidFill>
              </a:rPr>
              <a:t>  CEA</a:t>
            </a:r>
            <a:endParaRPr lang="he-IL" altLang="en-US">
              <a:solidFill>
                <a:srgbClr val="000000"/>
              </a:solidFill>
            </a:endParaRPr>
          </a:p>
        </p:txBody>
      </p:sp>
      <p:sp>
        <p:nvSpPr>
          <p:cNvPr id="25609" name="Rectangle 44"/>
          <p:cNvSpPr>
            <a:spLocks noChangeArrowheads="1"/>
          </p:cNvSpPr>
          <p:nvPr/>
        </p:nvSpPr>
        <p:spPr bwMode="auto">
          <a:xfrm>
            <a:off x="755650" y="639763"/>
            <a:ext cx="7735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400">
                <a:solidFill>
                  <a:srgbClr val="CC0000"/>
                </a:solidFill>
              </a:rPr>
              <a:t>to study  SRC with hard inverse kinematic reactions</a:t>
            </a:r>
          </a:p>
        </p:txBody>
      </p:sp>
      <p:pic>
        <p:nvPicPr>
          <p:cNvPr id="25610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008063"/>
            <a:ext cx="3109913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41600"/>
            <a:ext cx="3116263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Rectangle 48"/>
          <p:cNvSpPr>
            <a:spLocks noChangeArrowheads="1"/>
          </p:cNvSpPr>
          <p:nvPr/>
        </p:nvSpPr>
        <p:spPr bwMode="auto">
          <a:xfrm>
            <a:off x="223838" y="1096963"/>
            <a:ext cx="197008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aseline="30000">
                <a:solidFill>
                  <a:srgbClr val="000000"/>
                </a:solidFill>
              </a:rPr>
              <a:t>12</a:t>
            </a:r>
            <a:r>
              <a:rPr lang="en-US" altLang="en-US">
                <a:solidFill>
                  <a:srgbClr val="000000"/>
                </a:solidFill>
              </a:rPr>
              <a:t>C Beam Frame</a:t>
            </a:r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25613" name="Text Box 49"/>
          <p:cNvSpPr txBox="1">
            <a:spLocks noChangeArrowheads="1"/>
          </p:cNvSpPr>
          <p:nvPr/>
        </p:nvSpPr>
        <p:spPr bwMode="auto">
          <a:xfrm>
            <a:off x="406400" y="2652713"/>
            <a:ext cx="2016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Lab frame</a:t>
            </a:r>
            <a:endParaRPr lang="ru-RU" altLang="ru-RU"/>
          </a:p>
        </p:txBody>
      </p:sp>
      <p:pic>
        <p:nvPicPr>
          <p:cNvPr id="25614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4092575"/>
            <a:ext cx="677386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615" name="TextBox 6"/>
          <p:cNvSpPr txBox="1">
            <a:spLocks noChangeArrowheads="1"/>
          </p:cNvSpPr>
          <p:nvPr/>
        </p:nvSpPr>
        <p:spPr bwMode="auto">
          <a:xfrm>
            <a:off x="3595688" y="2349500"/>
            <a:ext cx="554831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s-ES_tradnl" sz="2000">
                <a:solidFill>
                  <a:srgbClr val="CC0000"/>
                </a:solidFill>
              </a:rPr>
              <a:t>Objectives:</a:t>
            </a:r>
          </a:p>
          <a:p>
            <a:r>
              <a:rPr lang="en-US" altLang="es-ES_tradnl" sz="2000"/>
              <a:t>• identify 2N-SRC events with inverse kinematics</a:t>
            </a:r>
          </a:p>
          <a:p>
            <a:r>
              <a:rPr lang="en-US" altLang="es-ES_tradnl" sz="2000"/>
              <a:t>• study isospin decomposition of 2N-SRC</a:t>
            </a:r>
          </a:p>
          <a:p>
            <a:r>
              <a:rPr lang="en-US" altLang="es-ES_tradnl" sz="2000"/>
              <a:t>• study A-2 spectator nuclear system</a:t>
            </a:r>
            <a:endParaRPr lang="ru-RU" altLang="es-ES_tradnl" sz="2000"/>
          </a:p>
        </p:txBody>
      </p:sp>
      <p:grpSp>
        <p:nvGrpSpPr>
          <p:cNvPr id="25617" name="Group 29"/>
          <p:cNvGrpSpPr>
            <a:grpSpLocks noChangeAspect="1"/>
          </p:cNvGrpSpPr>
          <p:nvPr/>
        </p:nvGrpSpPr>
        <p:grpSpPr bwMode="auto">
          <a:xfrm>
            <a:off x="6073775" y="0"/>
            <a:ext cx="3070225" cy="633413"/>
            <a:chOff x="1066800" y="1160572"/>
            <a:chExt cx="6842298" cy="1015857"/>
          </a:xfrm>
        </p:grpSpPr>
        <p:pic>
          <p:nvPicPr>
            <p:cNvPr id="25618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219200"/>
              <a:ext cx="2076450" cy="95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9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160572"/>
              <a:ext cx="2133785" cy="9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20" name="Group 32"/>
            <p:cNvGrpSpPr>
              <a:grpSpLocks noChangeAspect="1"/>
            </p:cNvGrpSpPr>
            <p:nvPr/>
          </p:nvGrpSpPr>
          <p:grpSpPr bwMode="auto">
            <a:xfrm>
              <a:off x="5486400" y="1391814"/>
              <a:ext cx="2422698" cy="612000"/>
              <a:chOff x="1052" y="6084789"/>
              <a:chExt cx="2963067" cy="748503"/>
            </a:xfrm>
          </p:grpSpPr>
          <p:pic>
            <p:nvPicPr>
              <p:cNvPr id="25621" name="Picture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6" t="11298" r="55046" b="18153"/>
              <a:stretch>
                <a:fillRect/>
              </a:stretch>
            </p:blipFill>
            <p:spPr bwMode="auto">
              <a:xfrm>
                <a:off x="1052" y="6084790"/>
                <a:ext cx="1397097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22" name="Picture 3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419" y="6084789"/>
                <a:ext cx="1672700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56700" cy="6870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</a:pPr>
            <a:fld id="{D48069E9-FF21-C447-B170-29F75DB05297}" type="slidenum">
              <a:rPr lang="en-US" altLang="en-US" sz="1400" b="0">
                <a:solidFill>
                  <a:srgbClr val="898989"/>
                </a:solidFill>
              </a:rPr>
              <a:pPr algn="r" defTabSz="914400" eaLnBrk="1" hangingPunct="1">
                <a:spcBef>
                  <a:spcPct val="0"/>
                </a:spcBef>
              </a:pPr>
              <a:t>25</a:t>
            </a:fld>
            <a:endParaRPr lang="en-US" altLang="en-US" sz="1400" b="0">
              <a:solidFill>
                <a:srgbClr val="898989"/>
              </a:solidFill>
            </a:endParaRPr>
          </a:p>
        </p:txBody>
      </p:sp>
      <p:pic>
        <p:nvPicPr>
          <p:cNvPr id="26628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42862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Rectangle 12"/>
          <p:cNvSpPr>
            <a:spLocks noChangeArrowheads="1"/>
          </p:cNvSpPr>
          <p:nvPr/>
        </p:nvSpPr>
        <p:spPr bwMode="auto">
          <a:xfrm>
            <a:off x="479425" y="593725"/>
            <a:ext cx="53403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lnSpc>
                <a:spcPct val="130000"/>
              </a:lnSpc>
              <a:spcBef>
                <a:spcPct val="0"/>
              </a:spcBef>
            </a:pPr>
            <a:r>
              <a:rPr lang="en-US" altLang="en-US" sz="1800">
                <a:solidFill>
                  <a:srgbClr val="CCFF66"/>
                </a:solidFill>
              </a:rPr>
              <a:t>Carbon beam with momentum of 4 GeV/c per N</a:t>
            </a:r>
          </a:p>
        </p:txBody>
      </p:sp>
      <p:grpSp>
        <p:nvGrpSpPr>
          <p:cNvPr id="26630" name="Group 1"/>
          <p:cNvGrpSpPr>
            <a:grpSpLocks/>
          </p:cNvGrpSpPr>
          <p:nvPr/>
        </p:nvGrpSpPr>
        <p:grpSpPr bwMode="auto">
          <a:xfrm>
            <a:off x="4859338" y="1268413"/>
            <a:ext cx="4964112" cy="1220787"/>
            <a:chOff x="725689" y="2165777"/>
            <a:chExt cx="9581149" cy="2410293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725689" y="3397565"/>
              <a:ext cx="7638569" cy="2821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231249" y="3143686"/>
              <a:ext cx="291082" cy="564178"/>
            </a:xfrm>
            <a:prstGeom prst="rect">
              <a:avLst/>
            </a:prstGeom>
            <a:solidFill>
              <a:schemeClr val="accent3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0" hangingPunct="0">
                <a:buClrTx/>
                <a:buSzTx/>
                <a:buFontTx/>
                <a:buNone/>
                <a:defRPr/>
              </a:pPr>
              <a:endParaRPr lang="en-US" b="0">
                <a:solidFill>
                  <a:prstClr val="white"/>
                </a:solidFill>
              </a:endParaRPr>
            </a:p>
          </p:txBody>
        </p:sp>
        <p:cxnSp>
          <p:nvCxnSpPr>
            <p:cNvPr id="7" name="Straight Connector 6"/>
            <p:cNvCxnSpPr>
              <a:stCxn id="6" idx="3"/>
            </p:cNvCxnSpPr>
            <p:nvPr/>
          </p:nvCxnSpPr>
          <p:spPr>
            <a:xfrm flipV="1">
              <a:off x="1522331" y="2165777"/>
              <a:ext cx="5597940" cy="125999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522331" y="3425775"/>
              <a:ext cx="5597940" cy="115029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59" name="TextBox 13"/>
            <p:cNvSpPr txBox="1">
              <a:spLocks noChangeArrowheads="1"/>
            </p:cNvSpPr>
            <p:nvPr/>
          </p:nvSpPr>
          <p:spPr bwMode="auto">
            <a:xfrm>
              <a:off x="5842580" y="2494881"/>
              <a:ext cx="4464258" cy="102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>
                <a:spcBef>
                  <a:spcPct val="0"/>
                </a:spcBef>
              </a:pPr>
              <a:r>
                <a:rPr lang="en-US" altLang="en-US" sz="1400">
                  <a:solidFill>
                    <a:schemeClr val="bg1"/>
                  </a:solidFill>
                </a:rPr>
                <a:t>Neutron / proton      recoil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V="1">
              <a:off x="1522331" y="3419506"/>
              <a:ext cx="5597940" cy="3134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661" name="TextBox 41"/>
            <p:cNvSpPr txBox="1">
              <a:spLocks noChangeArrowheads="1"/>
            </p:cNvSpPr>
            <p:nvPr/>
          </p:nvSpPr>
          <p:spPr bwMode="auto">
            <a:xfrm>
              <a:off x="6725014" y="3262789"/>
              <a:ext cx="1783252" cy="72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>
                <a:spcBef>
                  <a:spcPct val="0"/>
                </a:spcBef>
              </a:pPr>
              <a:r>
                <a:rPr lang="en-US" altLang="en-US" sz="1800">
                  <a:solidFill>
                    <a:srgbClr val="CCFF66"/>
                  </a:solidFill>
                </a:rPr>
                <a:t>A-2</a:t>
              </a:r>
            </a:p>
          </p:txBody>
        </p:sp>
        <p:graphicFrame>
          <p:nvGraphicFramePr>
            <p:cNvPr id="26662" name="Object 10"/>
            <p:cNvGraphicFramePr>
              <a:graphicFrameLocks noChangeAspect="1"/>
            </p:cNvGraphicFramePr>
            <p:nvPr/>
          </p:nvGraphicFramePr>
          <p:xfrm>
            <a:off x="4505900" y="2486970"/>
            <a:ext cx="1411841" cy="877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2" name="Equation" r:id="rId5" imgW="368300" imgH="228600" progId="Equation.DSMT4">
                    <p:embed/>
                  </p:oleObj>
                </mc:Choice>
                <mc:Fallback>
                  <p:oleObj name="Equation" r:id="rId5" imgW="368300" imgH="228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05900" y="2486970"/>
                          <a:ext cx="1411841" cy="8777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3" name="Object 15"/>
            <p:cNvGraphicFramePr>
              <a:graphicFrameLocks noChangeAspect="1"/>
            </p:cNvGraphicFramePr>
            <p:nvPr/>
          </p:nvGraphicFramePr>
          <p:xfrm>
            <a:off x="5269610" y="3294133"/>
            <a:ext cx="1391059" cy="8274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83" name="Формула" r:id="rId7" imgW="406400" imgH="241300" progId="Equation.3">
                    <p:embed/>
                  </p:oleObj>
                </mc:Choice>
                <mc:Fallback>
                  <p:oleObj name="Формула" r:id="rId7" imgW="406400" imgH="2413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9610" y="3294133"/>
                          <a:ext cx="1391059" cy="8274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31" name="Title 1"/>
          <p:cNvSpPr txBox="1">
            <a:spLocks/>
          </p:cNvSpPr>
          <p:nvPr/>
        </p:nvSpPr>
        <p:spPr bwMode="auto">
          <a:xfrm>
            <a:off x="2124075" y="0"/>
            <a:ext cx="3021013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>
                <a:solidFill>
                  <a:schemeClr val="bg1"/>
                </a:solidFill>
              </a:rPr>
              <a:t>SRC @ BMN</a:t>
            </a:r>
          </a:p>
        </p:txBody>
      </p:sp>
      <p:graphicFrame>
        <p:nvGraphicFramePr>
          <p:cNvPr id="26632" name="Object 2"/>
          <p:cNvGraphicFramePr>
            <a:graphicFrameLocks noChangeAspect="1"/>
          </p:cNvGraphicFramePr>
          <p:nvPr/>
        </p:nvGraphicFramePr>
        <p:xfrm>
          <a:off x="439738" y="3538538"/>
          <a:ext cx="25431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4" name="Equation" r:id="rId9" imgW="1231366" imgH="355446" progId="Equation.DSMT4">
                  <p:embed/>
                </p:oleObj>
              </mc:Choice>
              <mc:Fallback>
                <p:oleObj name="Equation" r:id="rId9" imgW="1231366" imgH="355446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738" y="3538538"/>
                        <a:ext cx="2543175" cy="7254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16"/>
          <p:cNvGraphicFramePr>
            <a:graphicFrameLocks noChangeAspect="1"/>
          </p:cNvGraphicFramePr>
          <p:nvPr/>
        </p:nvGraphicFramePr>
        <p:xfrm>
          <a:off x="6497638" y="3576638"/>
          <a:ext cx="160178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name="Equation" r:id="rId11" imgW="761669" imgH="355446" progId="Equation.DSMT4">
                  <p:embed/>
                </p:oleObj>
              </mc:Choice>
              <mc:Fallback>
                <p:oleObj name="Equation" r:id="rId11" imgW="761669" imgH="355446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7638" y="3576638"/>
                        <a:ext cx="1601787" cy="7477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4" name="Object 17"/>
          <p:cNvGraphicFramePr>
            <a:graphicFrameLocks noChangeAspect="1"/>
          </p:cNvGraphicFramePr>
          <p:nvPr/>
        </p:nvGraphicFramePr>
        <p:xfrm>
          <a:off x="3929063" y="3576638"/>
          <a:ext cx="1576387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Equation" r:id="rId13" imgW="748975" imgH="355446" progId="Equation.DSMT4">
                  <p:embed/>
                </p:oleObj>
              </mc:Choice>
              <mc:Fallback>
                <p:oleObj name="Equation" r:id="rId13" imgW="748975" imgH="355446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3576638"/>
                        <a:ext cx="1576387" cy="74771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5" name="TextBox 7"/>
          <p:cNvSpPr txBox="1">
            <a:spLocks noChangeArrowheads="1"/>
          </p:cNvSpPr>
          <p:nvPr/>
        </p:nvSpPr>
        <p:spPr bwMode="auto">
          <a:xfrm>
            <a:off x="593725" y="2833688"/>
            <a:ext cx="169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 b="0">
                <a:solidFill>
                  <a:srgbClr val="FFFFFF"/>
                </a:solidFill>
              </a:rPr>
              <a:t>Get the ratios: </a:t>
            </a:r>
          </a:p>
        </p:txBody>
      </p:sp>
      <p:graphicFrame>
        <p:nvGraphicFramePr>
          <p:cNvPr id="26636" name="Object 11"/>
          <p:cNvGraphicFramePr>
            <a:graphicFrameLocks noChangeAspect="1"/>
          </p:cNvGraphicFramePr>
          <p:nvPr/>
        </p:nvGraphicFramePr>
        <p:xfrm>
          <a:off x="377825" y="4729163"/>
          <a:ext cx="254317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7" name="Equation" r:id="rId15" imgW="1345616" imgH="406224" progId="Equation.DSMT4">
                  <p:embed/>
                </p:oleObj>
              </mc:Choice>
              <mc:Fallback>
                <p:oleObj name="Equation" r:id="rId15" imgW="1345616" imgH="406224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825" y="4729163"/>
                        <a:ext cx="2543175" cy="7667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7" name="Object 21"/>
          <p:cNvGraphicFramePr>
            <a:graphicFrameLocks noChangeAspect="1"/>
          </p:cNvGraphicFramePr>
          <p:nvPr/>
        </p:nvGraphicFramePr>
        <p:xfrm>
          <a:off x="3746500" y="4703763"/>
          <a:ext cx="2078038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Equation" r:id="rId17" imgW="1168400" imgH="431800" progId="Equation.3">
                  <p:embed/>
                </p:oleObj>
              </mc:Choice>
              <mc:Fallback>
                <p:oleObj name="Equation" r:id="rId17" imgW="1168400" imgH="4318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4703763"/>
                        <a:ext cx="2078038" cy="7683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8" name="Object 22"/>
          <p:cNvGraphicFramePr>
            <a:graphicFrameLocks noChangeAspect="1"/>
          </p:cNvGraphicFramePr>
          <p:nvPr/>
        </p:nvGraphicFramePr>
        <p:xfrm>
          <a:off x="6469063" y="4719638"/>
          <a:ext cx="214947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9" name="Equation" r:id="rId19" imgW="1257300" imgH="431800" progId="Equation.3">
                  <p:embed/>
                </p:oleObj>
              </mc:Choice>
              <mc:Fallback>
                <p:oleObj name="Equation" r:id="rId19" imgW="1257300" imgH="431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9063" y="4719638"/>
                        <a:ext cx="2149475" cy="7381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Connector 25"/>
          <p:cNvCxnSpPr/>
          <p:nvPr/>
        </p:nvCxnSpPr>
        <p:spPr>
          <a:xfrm flipV="1">
            <a:off x="5227638" y="777875"/>
            <a:ext cx="809625" cy="1106488"/>
          </a:xfrm>
          <a:prstGeom prst="line">
            <a:avLst/>
          </a:prstGeom>
          <a:ln>
            <a:solidFill>
              <a:srgbClr val="C0504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6643" idx="1"/>
          </p:cNvCxnSpPr>
          <p:nvPr/>
        </p:nvCxnSpPr>
        <p:spPr>
          <a:xfrm>
            <a:off x="5262563" y="1939925"/>
            <a:ext cx="966787" cy="1055688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41" name="TextBox 26"/>
          <p:cNvSpPr txBox="1">
            <a:spLocks noChangeArrowheads="1"/>
          </p:cNvSpPr>
          <p:nvPr/>
        </p:nvSpPr>
        <p:spPr bwMode="auto">
          <a:xfrm>
            <a:off x="5999163" y="679450"/>
            <a:ext cx="1827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rgbClr val="FFFF00"/>
                </a:solidFill>
              </a:rPr>
              <a:t>31.5° ± 6.5°</a:t>
            </a:r>
          </a:p>
        </p:txBody>
      </p:sp>
      <p:sp>
        <p:nvSpPr>
          <p:cNvPr id="26642" name="TextBox 28"/>
          <p:cNvSpPr txBox="1">
            <a:spLocks noChangeArrowheads="1"/>
          </p:cNvSpPr>
          <p:nvPr/>
        </p:nvSpPr>
        <p:spPr bwMode="auto">
          <a:xfrm>
            <a:off x="5940425" y="2276475"/>
            <a:ext cx="1416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rgbClr val="FFFF00"/>
                </a:solidFill>
              </a:rPr>
              <a:t>proton</a:t>
            </a:r>
          </a:p>
        </p:txBody>
      </p:sp>
      <p:sp>
        <p:nvSpPr>
          <p:cNvPr id="26643" name="TextBox 32"/>
          <p:cNvSpPr txBox="1">
            <a:spLocks noChangeArrowheads="1"/>
          </p:cNvSpPr>
          <p:nvPr/>
        </p:nvSpPr>
        <p:spPr bwMode="auto">
          <a:xfrm>
            <a:off x="6229350" y="2811463"/>
            <a:ext cx="1870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rgbClr val="FFFF00"/>
                </a:solidFill>
              </a:rPr>
              <a:t>31.5° ± 6.5°</a:t>
            </a:r>
          </a:p>
        </p:txBody>
      </p:sp>
      <p:sp>
        <p:nvSpPr>
          <p:cNvPr id="26644" name="TextBox 33"/>
          <p:cNvSpPr txBox="1">
            <a:spLocks noChangeArrowheads="1"/>
          </p:cNvSpPr>
          <p:nvPr/>
        </p:nvSpPr>
        <p:spPr bwMode="auto">
          <a:xfrm>
            <a:off x="5761038" y="1063625"/>
            <a:ext cx="1416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rgbClr val="FFFF00"/>
                </a:solidFill>
              </a:rPr>
              <a:t>proton</a:t>
            </a:r>
          </a:p>
        </p:txBody>
      </p:sp>
      <p:sp>
        <p:nvSpPr>
          <p:cNvPr id="26645" name="TextBox 30"/>
          <p:cNvSpPr txBox="1">
            <a:spLocks noChangeArrowheads="1"/>
          </p:cNvSpPr>
          <p:nvPr/>
        </p:nvSpPr>
        <p:spPr bwMode="auto">
          <a:xfrm>
            <a:off x="4305300" y="1528763"/>
            <a:ext cx="11303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chemeClr val="accent1"/>
                </a:solidFill>
              </a:rPr>
              <a:t>beam</a:t>
            </a:r>
          </a:p>
        </p:txBody>
      </p:sp>
      <p:graphicFrame>
        <p:nvGraphicFramePr>
          <p:cNvPr id="26646" name="Object 31"/>
          <p:cNvGraphicFramePr>
            <a:graphicFrameLocks noChangeAspect="1"/>
          </p:cNvGraphicFramePr>
          <p:nvPr/>
        </p:nvGraphicFramePr>
        <p:xfrm>
          <a:off x="6832600" y="5862638"/>
          <a:ext cx="189706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Equation" r:id="rId21" imgW="952500" imgH="431800" progId="Equation.3">
                  <p:embed/>
                </p:oleObj>
              </mc:Choice>
              <mc:Fallback>
                <p:oleObj name="Equation" r:id="rId21" imgW="952500" imgH="4318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5862638"/>
                        <a:ext cx="1897063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71450" y="3309938"/>
            <a:ext cx="2963863" cy="2416175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35" name="Rectangle 34"/>
          <p:cNvSpPr/>
          <p:nvPr/>
        </p:nvSpPr>
        <p:spPr>
          <a:xfrm>
            <a:off x="3635375" y="3309938"/>
            <a:ext cx="2309813" cy="2416175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36" name="Rectangle 35"/>
          <p:cNvSpPr/>
          <p:nvPr/>
        </p:nvSpPr>
        <p:spPr>
          <a:xfrm>
            <a:off x="6396038" y="3309938"/>
            <a:ext cx="2290762" cy="2416175"/>
          </a:xfrm>
          <a:prstGeom prst="rect">
            <a:avLst/>
          </a:prstGeom>
          <a:noFill/>
          <a:ln w="381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26651" name="TextBox 1"/>
          <p:cNvSpPr txBox="1">
            <a:spLocks noChangeArrowheads="1"/>
          </p:cNvSpPr>
          <p:nvPr/>
        </p:nvSpPr>
        <p:spPr bwMode="auto">
          <a:xfrm>
            <a:off x="330200" y="6330950"/>
            <a:ext cx="286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2400">
                <a:solidFill>
                  <a:srgbClr val="FFFF00"/>
                </a:solidFill>
              </a:rPr>
              <a:t>np-dominance</a:t>
            </a:r>
            <a:r>
              <a:rPr lang="en-US" altLang="en-US" sz="1800" b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26652" name="TextBox 37"/>
          <p:cNvSpPr txBox="1">
            <a:spLocks noChangeArrowheads="1"/>
          </p:cNvSpPr>
          <p:nvPr/>
        </p:nvSpPr>
        <p:spPr bwMode="auto">
          <a:xfrm>
            <a:off x="217488" y="5862638"/>
            <a:ext cx="371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2400">
                <a:solidFill>
                  <a:srgbClr val="FFFF00"/>
                </a:solidFill>
              </a:rPr>
              <a:t>2N-SRC dominance</a:t>
            </a:r>
            <a:r>
              <a:rPr lang="en-US" altLang="en-US" sz="1800" b="0"/>
              <a:t> </a:t>
            </a:r>
          </a:p>
        </p:txBody>
      </p:sp>
      <p:sp>
        <p:nvSpPr>
          <p:cNvPr id="26653" name="TextBox 38"/>
          <p:cNvSpPr txBox="1">
            <a:spLocks noChangeArrowheads="1"/>
          </p:cNvSpPr>
          <p:nvPr/>
        </p:nvSpPr>
        <p:spPr bwMode="auto">
          <a:xfrm>
            <a:off x="2982913" y="6340475"/>
            <a:ext cx="3579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2400">
                <a:solidFill>
                  <a:srgbClr val="FFFF00"/>
                </a:solidFill>
              </a:rPr>
              <a:t>Fraction of FS with A-2</a:t>
            </a:r>
            <a:endParaRPr lang="en-US" altLang="en-US" sz="1800" b="0">
              <a:solidFill>
                <a:srgbClr val="FFFF00"/>
              </a:solidFill>
            </a:endParaRPr>
          </a:p>
        </p:txBody>
      </p:sp>
      <p:pic>
        <p:nvPicPr>
          <p:cNvPr id="26654" name="Picture 39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6666" name="Group 29"/>
          <p:cNvGrpSpPr>
            <a:grpSpLocks noChangeAspect="1"/>
          </p:cNvGrpSpPr>
          <p:nvPr/>
        </p:nvGrpSpPr>
        <p:grpSpPr bwMode="auto">
          <a:xfrm>
            <a:off x="6073775" y="0"/>
            <a:ext cx="3070225" cy="633413"/>
            <a:chOff x="1066800" y="1160572"/>
            <a:chExt cx="6842298" cy="1015857"/>
          </a:xfrm>
        </p:grpSpPr>
        <p:pic>
          <p:nvPicPr>
            <p:cNvPr id="26667" name="Picture 30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219200"/>
              <a:ext cx="2076450" cy="95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68" name="Picture 31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160572"/>
              <a:ext cx="2133785" cy="9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69" name="Group 32"/>
            <p:cNvGrpSpPr>
              <a:grpSpLocks noChangeAspect="1"/>
            </p:cNvGrpSpPr>
            <p:nvPr/>
          </p:nvGrpSpPr>
          <p:grpSpPr bwMode="auto">
            <a:xfrm>
              <a:off x="5486400" y="1391814"/>
              <a:ext cx="2422698" cy="612000"/>
              <a:chOff x="1052" y="6084789"/>
              <a:chExt cx="2963067" cy="748503"/>
            </a:xfrm>
          </p:grpSpPr>
          <p:pic>
            <p:nvPicPr>
              <p:cNvPr id="26670" name="Picture 33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6" t="11298" r="55046" b="18153"/>
              <a:stretch>
                <a:fillRect/>
              </a:stretch>
            </p:blipFill>
            <p:spPr bwMode="auto">
              <a:xfrm>
                <a:off x="1052" y="6084790"/>
                <a:ext cx="1397097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671" name="Picture 34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419" y="6084789"/>
                <a:ext cx="1672700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66800" y="838200"/>
            <a:ext cx="1395413" cy="38100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3366FF"/>
                </a:solidFill>
                <a:latin typeface="Arial" pitchFamily="34" charset="0"/>
                <a:ea typeface="+mn-ea"/>
                <a:cs typeface="+mn-cs"/>
              </a:rPr>
              <a:t>Target</a:t>
            </a:r>
          </a:p>
        </p:txBody>
      </p:sp>
      <p:sp>
        <p:nvSpPr>
          <p:cNvPr id="27652" name="Slide Number Placeholder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defTabSz="914400" eaLnBrk="1" hangingPunct="1">
              <a:spcBef>
                <a:spcPct val="0"/>
              </a:spcBef>
            </a:pPr>
            <a:fld id="{E7BC4A14-042C-C242-9E32-2E793779D9A3}" type="slidenum">
              <a:rPr lang="en-US" altLang="en-US" sz="1400" b="0"/>
              <a:pPr algn="r" defTabSz="914400" eaLnBrk="1" hangingPunct="1">
                <a:spcBef>
                  <a:spcPct val="0"/>
                </a:spcBef>
              </a:pPr>
              <a:t>26</a:t>
            </a:fld>
            <a:endParaRPr lang="en-US" altLang="en-US" sz="1400" b="0"/>
          </a:p>
        </p:txBody>
      </p:sp>
      <p:pic>
        <p:nvPicPr>
          <p:cNvPr id="27653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88" y="385763"/>
            <a:ext cx="2106612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Title 1"/>
          <p:cNvSpPr txBox="1">
            <a:spLocks/>
          </p:cNvSpPr>
          <p:nvPr/>
        </p:nvSpPr>
        <p:spPr bwMode="auto">
          <a:xfrm>
            <a:off x="1258888" y="0"/>
            <a:ext cx="43846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>
                <a:solidFill>
                  <a:schemeClr val="bg1"/>
                </a:solidFill>
              </a:rPr>
              <a:t>Experimental set up</a:t>
            </a:r>
          </a:p>
        </p:txBody>
      </p:sp>
      <p:sp>
        <p:nvSpPr>
          <p:cNvPr id="27656" name="TextBox 22"/>
          <p:cNvSpPr txBox="1">
            <a:spLocks noChangeArrowheads="1"/>
          </p:cNvSpPr>
          <p:nvPr/>
        </p:nvSpPr>
        <p:spPr bwMode="auto">
          <a:xfrm>
            <a:off x="6400800" y="990600"/>
            <a:ext cx="658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rgbClr val="660066"/>
                </a:solidFill>
              </a:rPr>
              <a:t>ZDC</a:t>
            </a:r>
          </a:p>
        </p:txBody>
      </p:sp>
      <p:pic>
        <p:nvPicPr>
          <p:cNvPr id="27657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6388"/>
            <a:ext cx="9144000" cy="401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25538"/>
            <a:ext cx="2786063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193800"/>
            <a:ext cx="13731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332413"/>
            <a:ext cx="1201738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1" name="TextBox 27"/>
          <p:cNvSpPr txBox="1">
            <a:spLocks noChangeArrowheads="1"/>
          </p:cNvSpPr>
          <p:nvPr/>
        </p:nvSpPr>
        <p:spPr bwMode="auto">
          <a:xfrm>
            <a:off x="801688" y="6488113"/>
            <a:ext cx="110331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1800">
                <a:solidFill>
                  <a:srgbClr val="008000"/>
                </a:solidFill>
              </a:rPr>
              <a:t>TOF-400</a:t>
            </a:r>
          </a:p>
        </p:txBody>
      </p:sp>
      <p:pic>
        <p:nvPicPr>
          <p:cNvPr id="27662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663" name="Прямоугольник 1"/>
          <p:cNvSpPr>
            <a:spLocks noChangeArrowheads="1"/>
          </p:cNvSpPr>
          <p:nvPr/>
        </p:nvSpPr>
        <p:spPr bwMode="auto">
          <a:xfrm>
            <a:off x="7059613" y="6245225"/>
            <a:ext cx="1031875" cy="242888"/>
          </a:xfrm>
          <a:prstGeom prst="rect">
            <a:avLst/>
          </a:prstGeom>
          <a:pattFill prst="wdDnDiag">
            <a:fgClr>
              <a:srgbClr val="FFFF00"/>
            </a:fgClr>
            <a:bgClr>
              <a:schemeClr val="bg1"/>
            </a:bgClr>
          </a:pattFill>
          <a:ln w="952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ru-RU" altLang="ru-RU"/>
          </a:p>
        </p:txBody>
      </p:sp>
      <p:sp>
        <p:nvSpPr>
          <p:cNvPr id="27664" name="TextBox 2"/>
          <p:cNvSpPr txBox="1">
            <a:spLocks noChangeArrowheads="1"/>
          </p:cNvSpPr>
          <p:nvPr/>
        </p:nvSpPr>
        <p:spPr bwMode="auto">
          <a:xfrm>
            <a:off x="6981825" y="6248400"/>
            <a:ext cx="8810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ru-RU" sz="1600">
                <a:solidFill>
                  <a:srgbClr val="FF0000"/>
                </a:solidFill>
              </a:rPr>
              <a:t>LAND</a:t>
            </a:r>
            <a:endParaRPr lang="ru-RU" altLang="ru-RU" sz="1600">
              <a:solidFill>
                <a:srgbClr val="FF0000"/>
              </a:solidFill>
            </a:endParaRPr>
          </a:p>
        </p:txBody>
      </p:sp>
      <p:pic>
        <p:nvPicPr>
          <p:cNvPr id="27665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1" t="7877" r="9625" b="9187"/>
          <a:stretch>
            <a:fillRect/>
          </a:stretch>
        </p:blipFill>
        <p:spPr bwMode="auto">
          <a:xfrm>
            <a:off x="7402513" y="1993900"/>
            <a:ext cx="17653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6" name="Прямоугольник 2"/>
          <p:cNvSpPr>
            <a:spLocks noChangeArrowheads="1"/>
          </p:cNvSpPr>
          <p:nvPr/>
        </p:nvSpPr>
        <p:spPr bwMode="auto">
          <a:xfrm>
            <a:off x="7840663" y="2933700"/>
            <a:ext cx="890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b="0">
                <a:solidFill>
                  <a:srgbClr val="FF0000"/>
                </a:solidFill>
              </a:rPr>
              <a:t> </a:t>
            </a:r>
            <a:r>
              <a:rPr lang="en-US" altLang="en-US">
                <a:solidFill>
                  <a:srgbClr val="FF0000"/>
                </a:solidFill>
              </a:rPr>
              <a:t>LAND</a:t>
            </a:r>
            <a:endParaRPr lang="ru-RU" altLang="es-ES_tradnl"/>
          </a:p>
        </p:txBody>
      </p:sp>
      <p:grpSp>
        <p:nvGrpSpPr>
          <p:cNvPr id="27675" name="Group 29"/>
          <p:cNvGrpSpPr>
            <a:grpSpLocks noChangeAspect="1"/>
          </p:cNvGrpSpPr>
          <p:nvPr/>
        </p:nvGrpSpPr>
        <p:grpSpPr bwMode="auto">
          <a:xfrm>
            <a:off x="6073775" y="0"/>
            <a:ext cx="3070225" cy="633413"/>
            <a:chOff x="1066800" y="1160572"/>
            <a:chExt cx="6842298" cy="1015857"/>
          </a:xfrm>
        </p:grpSpPr>
        <p:pic>
          <p:nvPicPr>
            <p:cNvPr id="27676" name="Picture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219200"/>
              <a:ext cx="2076450" cy="95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7" name="Picture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160572"/>
              <a:ext cx="2133785" cy="9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678" name="Group 32"/>
            <p:cNvGrpSpPr>
              <a:grpSpLocks noChangeAspect="1"/>
            </p:cNvGrpSpPr>
            <p:nvPr/>
          </p:nvGrpSpPr>
          <p:grpSpPr bwMode="auto">
            <a:xfrm>
              <a:off x="5486400" y="1391814"/>
              <a:ext cx="2422698" cy="612000"/>
              <a:chOff x="1052" y="6084789"/>
              <a:chExt cx="2963067" cy="748503"/>
            </a:xfrm>
          </p:grpSpPr>
          <p:pic>
            <p:nvPicPr>
              <p:cNvPr id="27679" name="Picture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6" t="11298" r="55046" b="18153"/>
              <a:stretch>
                <a:fillRect/>
              </a:stretch>
            </p:blipFill>
            <p:spPr bwMode="auto">
              <a:xfrm>
                <a:off x="1052" y="6084790"/>
                <a:ext cx="1397097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80" name="Picture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419" y="6084789"/>
                <a:ext cx="1672700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CC0000"/>
              </a:solidFill>
            </a:endParaRPr>
          </a:p>
        </p:txBody>
      </p:sp>
      <p:graphicFrame>
        <p:nvGraphicFramePr>
          <p:cNvPr id="188419" name="Group 3"/>
          <p:cNvGraphicFramePr>
            <a:graphicFrameLocks noGrp="1"/>
          </p:cNvGraphicFramePr>
          <p:nvPr/>
        </p:nvGraphicFramePr>
        <p:xfrm>
          <a:off x="0" y="836613"/>
          <a:ext cx="3454400" cy="2078037"/>
        </p:xfrm>
        <a:graphic>
          <a:graphicData uri="http://schemas.openxmlformats.org/drawingml/2006/table">
            <a:tbl>
              <a:tblPr/>
              <a:tblGrid>
                <a:gridCol w="3454400"/>
              </a:tblGrid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Cuts </a:t>
                      </a:r>
                    </a:p>
                  </a:txBody>
                  <a:tcPr marL="91452" marR="91452" marT="45695" marB="456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|</a:t>
                      </a:r>
                      <a:r>
                        <a:rPr kumimoji="0" lang="el-G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θ</a:t>
                      </a:r>
                      <a:r>
                        <a:rPr kumimoji="0" lang="el-GR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1,2</a:t>
                      </a:r>
                      <a:r>
                        <a:rPr kumimoji="0" lang="el-G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-31.5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|</a:t>
                      </a:r>
                      <a:r>
                        <a:rPr kumimoji="0" lang="el-G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&lt;6.5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</a:t>
                      </a:r>
                    </a:p>
                  </a:txBody>
                  <a:tcPr marL="91452" marR="91452" marT="45695" marB="456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9371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l-G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|Δφ</a:t>
                      </a:r>
                      <a:r>
                        <a:rPr kumimoji="0" lang="el-GR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,2</a:t>
                      </a:r>
                      <a:r>
                        <a:rPr kumimoji="0" lang="el-G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|&lt;7.5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o</a:t>
                      </a:r>
                    </a:p>
                  </a:txBody>
                  <a:tcPr marL="91452" marR="91452" marT="45695" marB="456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l-GR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|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s,t,u|&gt;2 (GeV/c)</a:t>
                      </a:r>
                      <a:r>
                        <a:rPr kumimoji="0" lang="en-US" altLang="en-US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52" marR="91452" marT="45695" marB="456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968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  <a:r>
                        <a:rPr kumimoji="0" lang="en-US" altLang="en-US" sz="2000" b="1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miss </a:t>
                      </a: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&gt;0.275 GeV/c</a:t>
                      </a:r>
                    </a:p>
                  </a:txBody>
                  <a:tcPr marL="91452" marR="91452" marT="45695" marB="4569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pic>
        <p:nvPicPr>
          <p:cNvPr id="79889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5589588"/>
            <a:ext cx="40830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092950" y="1003300"/>
            <a:ext cx="136525" cy="7159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>
              <a:buClrTx/>
              <a:buSzTx/>
              <a:buFontTx/>
              <a:buNone/>
            </a:pPr>
            <a:endParaRPr lang="en-US" altLang="es-ES_tradnl" b="0">
              <a:solidFill>
                <a:srgbClr val="FFFFFF"/>
              </a:solidFill>
            </a:endParaRPr>
          </a:p>
        </p:txBody>
      </p:sp>
      <p:sp>
        <p:nvSpPr>
          <p:cNvPr id="79891" name="TextBox 1"/>
          <p:cNvSpPr txBox="1">
            <a:spLocks noChangeArrowheads="1"/>
          </p:cNvSpPr>
          <p:nvPr/>
        </p:nvSpPr>
        <p:spPr bwMode="auto">
          <a:xfrm>
            <a:off x="7235825" y="4508500"/>
            <a:ext cx="762000" cy="3667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solidFill>
                  <a:schemeClr val="tx1"/>
                </a:solidFill>
                <a:ea typeface="MS PGothic" charset="-128"/>
              </a:rPr>
              <a:t>4000</a:t>
            </a:r>
          </a:p>
        </p:txBody>
      </p:sp>
      <p:sp>
        <p:nvSpPr>
          <p:cNvPr id="79892" name="TextBox 21"/>
          <p:cNvSpPr txBox="1">
            <a:spLocks noChangeArrowheads="1"/>
          </p:cNvSpPr>
          <p:nvPr/>
        </p:nvSpPr>
        <p:spPr bwMode="auto">
          <a:xfrm>
            <a:off x="7164388" y="4868863"/>
            <a:ext cx="762000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defTabSz="91440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solidFill>
                  <a:schemeClr val="tx1"/>
                </a:solidFill>
                <a:ea typeface="MS PGothic" charset="-128"/>
              </a:rPr>
              <a:t>200 </a:t>
            </a:r>
            <a:r>
              <a:rPr lang="en-US" altLang="ru-RU" sz="1800" b="0">
                <a:solidFill>
                  <a:schemeClr val="tx1"/>
                </a:solidFill>
                <a:ea typeface="MS PGothic" charset="-128"/>
              </a:rPr>
              <a:t>  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68313" y="4652963"/>
            <a:ext cx="2971800" cy="9144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ClrTx/>
              <a:buSzTx/>
              <a:buFontTx/>
              <a:buNone/>
            </a:pPr>
            <a:r>
              <a:rPr lang="en-US" altLang="ru-RU" sz="2400">
                <a:latin typeface="Calibri" charset="0"/>
                <a:ea typeface="MS PGothic" charset="-128"/>
              </a:rPr>
              <a:t>Signal rates for 14 days of data taking</a:t>
            </a:r>
          </a:p>
          <a:p>
            <a:pPr>
              <a:buClrTx/>
              <a:buSzTx/>
              <a:buFontTx/>
              <a:buNone/>
            </a:pPr>
            <a:endParaRPr lang="en-US" altLang="ru-RU" sz="2000">
              <a:latin typeface="Calibri" charset="0"/>
              <a:ea typeface="MS PGothic" charset="-128"/>
            </a:endParaRPr>
          </a:p>
          <a:p>
            <a:pPr>
              <a:buClrTx/>
              <a:buSzTx/>
              <a:buFontTx/>
              <a:buNone/>
            </a:pPr>
            <a:r>
              <a:rPr lang="en-US" altLang="ru-RU" sz="2400">
                <a:latin typeface="Calibri" charset="0"/>
                <a:ea typeface="MS PGothic" charset="-128"/>
              </a:rPr>
              <a:t>Within LAND acceptance </a:t>
            </a:r>
          </a:p>
        </p:txBody>
      </p:sp>
      <p:graphicFrame>
        <p:nvGraphicFramePr>
          <p:cNvPr id="79894" name="Object 5"/>
          <p:cNvGraphicFramePr>
            <a:graphicFrameLocks noChangeAspect="1"/>
          </p:cNvGraphicFramePr>
          <p:nvPr/>
        </p:nvGraphicFramePr>
        <p:xfrm>
          <a:off x="3563938" y="4505325"/>
          <a:ext cx="23622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8" name="Формула" r:id="rId4" imgW="1168400" imgH="241300" progId="Equation.3">
                  <p:embed/>
                </p:oleObj>
              </mc:Choice>
              <mc:Fallback>
                <p:oleObj name="Формула" r:id="rId4" imgW="116840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505325"/>
                        <a:ext cx="236220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95" name="Object 6"/>
          <p:cNvGraphicFramePr>
            <a:graphicFrameLocks noChangeAspect="1"/>
          </p:cNvGraphicFramePr>
          <p:nvPr/>
        </p:nvGraphicFramePr>
        <p:xfrm>
          <a:off x="3563938" y="4903788"/>
          <a:ext cx="2362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9" name="Microsoft Equation 3.0" r:id="rId6" imgW="1244600" imgH="241300" progId="Equation.3">
                  <p:embed/>
                </p:oleObj>
              </mc:Choice>
              <mc:Fallback>
                <p:oleObj name="Microsoft Equation 3.0" r:id="rId6" imgW="12446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903788"/>
                        <a:ext cx="2362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9896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652963"/>
            <a:ext cx="784225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451725" y="4437063"/>
            <a:ext cx="1905000" cy="5334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 eaLnBrk="0" hangingPunct="0">
              <a:buClrTx/>
              <a:buSzTx/>
              <a:buFontTx/>
              <a:buNone/>
              <a:defRPr/>
            </a:pPr>
            <a:r>
              <a:rPr lang="en-US" altLang="ru-RU" smtClean="0">
                <a:solidFill>
                  <a:schemeClr val="tx1"/>
                </a:solidFill>
                <a:latin typeface="Calibri" pitchFamily="34" charset="0"/>
                <a:ea typeface="MS PGothic" pitchFamily="34" charset="-128"/>
              </a:rPr>
              <a:t>Events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7596188" y="6019800"/>
            <a:ext cx="914400" cy="8382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79899" name="TextBox 26"/>
          <p:cNvSpPr txBox="1">
            <a:spLocks noChangeArrowheads="1"/>
          </p:cNvSpPr>
          <p:nvPr/>
        </p:nvSpPr>
        <p:spPr bwMode="auto">
          <a:xfrm>
            <a:off x="7380288" y="5589588"/>
            <a:ext cx="565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solidFill>
                  <a:schemeClr val="tx1"/>
                </a:solidFill>
                <a:ea typeface="MS PGothic" charset="-128"/>
              </a:rPr>
              <a:t>350</a:t>
            </a:r>
          </a:p>
        </p:txBody>
      </p:sp>
      <p:sp>
        <p:nvSpPr>
          <p:cNvPr id="79900" name="TextBox 25"/>
          <p:cNvSpPr txBox="1">
            <a:spLocks noChangeArrowheads="1"/>
          </p:cNvSpPr>
          <p:nvPr/>
        </p:nvSpPr>
        <p:spPr bwMode="auto">
          <a:xfrm>
            <a:off x="7380288" y="5949950"/>
            <a:ext cx="56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1800">
                <a:ea typeface="MS PGothic" charset="-128"/>
              </a:rPr>
              <a:t>100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7239000" y="5949950"/>
            <a:ext cx="1905000" cy="5334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>
              <a:buClrTx/>
              <a:buSzTx/>
              <a:buFontTx/>
              <a:buNone/>
            </a:pPr>
            <a:endParaRPr lang="en-US" altLang="ru-RU">
              <a:solidFill>
                <a:srgbClr val="FFFFFF"/>
              </a:solidFill>
              <a:latin typeface="Calibri" charset="0"/>
              <a:ea typeface="MS PGothic" charset="-128"/>
            </a:endParaRPr>
          </a:p>
        </p:txBody>
      </p:sp>
      <p:sp>
        <p:nvSpPr>
          <p:cNvPr id="79902" name="Text Box 31"/>
          <p:cNvSpPr txBox="1">
            <a:spLocks noChangeArrowheads="1"/>
          </p:cNvSpPr>
          <p:nvPr/>
        </p:nvSpPr>
        <p:spPr bwMode="auto">
          <a:xfrm>
            <a:off x="7092950" y="1844675"/>
            <a:ext cx="45878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79903" name="Rectangle 33"/>
          <p:cNvSpPr>
            <a:spLocks noChangeArrowheads="1"/>
          </p:cNvSpPr>
          <p:nvPr/>
        </p:nvSpPr>
        <p:spPr bwMode="auto">
          <a:xfrm>
            <a:off x="1042988" y="0"/>
            <a:ext cx="49879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ru-RU" sz="3200">
                <a:solidFill>
                  <a:srgbClr val="CC0000"/>
                </a:solidFill>
              </a:rPr>
              <a:t>Expected SRC event rate</a:t>
            </a:r>
            <a:endParaRPr lang="ru-RU" altLang="ru-RU" sz="3200">
              <a:solidFill>
                <a:srgbClr val="CC0000"/>
              </a:solidFill>
            </a:endParaRPr>
          </a:p>
        </p:txBody>
      </p:sp>
      <p:pic>
        <p:nvPicPr>
          <p:cNvPr id="79904" name="Picture 3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9907" name="Rectangle 40"/>
          <p:cNvSpPr>
            <a:spLocks noChangeArrowheads="1"/>
          </p:cNvSpPr>
          <p:nvPr/>
        </p:nvSpPr>
        <p:spPr bwMode="auto">
          <a:xfrm>
            <a:off x="323850" y="3141663"/>
            <a:ext cx="24495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000">
                <a:solidFill>
                  <a:srgbClr val="000000"/>
                </a:solidFill>
              </a:rPr>
              <a:t>Trigger: </a:t>
            </a:r>
          </a:p>
          <a:p>
            <a:pPr eaLnBrk="0" hangingPunct="0"/>
            <a:r>
              <a:rPr lang="en-US" altLang="en-US" sz="2000">
                <a:solidFill>
                  <a:srgbClr val="000000"/>
                </a:solidFill>
              </a:rPr>
              <a:t>T0 ∙ T1 ∙ LS1 ∙ LS2</a:t>
            </a:r>
          </a:p>
        </p:txBody>
      </p:sp>
      <p:sp>
        <p:nvSpPr>
          <p:cNvPr id="79908" name="TextBox 1"/>
          <p:cNvSpPr txBox="1">
            <a:spLocks noChangeArrowheads="1"/>
          </p:cNvSpPr>
          <p:nvPr/>
        </p:nvSpPr>
        <p:spPr bwMode="auto">
          <a:xfrm>
            <a:off x="1954213" y="6427788"/>
            <a:ext cx="5137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ru-RU"/>
              <a:t>→ First SRC @ BMN run in December 2017</a:t>
            </a:r>
            <a:endParaRPr lang="ru-RU" altLang="ru-RU"/>
          </a:p>
        </p:txBody>
      </p:sp>
      <p:pic>
        <p:nvPicPr>
          <p:cNvPr id="79909" name="Picture 37" descr="untitle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13" y="836613"/>
            <a:ext cx="5653087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911" name="Text Box 39"/>
          <p:cNvSpPr txBox="1">
            <a:spLocks noChangeArrowheads="1"/>
          </p:cNvSpPr>
          <p:nvPr/>
        </p:nvSpPr>
        <p:spPr bwMode="auto">
          <a:xfrm>
            <a:off x="4500563" y="1844675"/>
            <a:ext cx="6477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LS1</a:t>
            </a:r>
            <a:endParaRPr lang="ru-RU" altLang="es-ES_tradnl"/>
          </a:p>
        </p:txBody>
      </p:sp>
      <p:sp>
        <p:nvSpPr>
          <p:cNvPr id="79912" name="Text Box 40"/>
          <p:cNvSpPr txBox="1">
            <a:spLocks noChangeArrowheads="1"/>
          </p:cNvSpPr>
          <p:nvPr/>
        </p:nvSpPr>
        <p:spPr bwMode="auto">
          <a:xfrm>
            <a:off x="6084888" y="2781300"/>
            <a:ext cx="1441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LS2</a:t>
            </a:r>
            <a:endParaRPr lang="ru-RU" altLang="es-ES_tradnl"/>
          </a:p>
        </p:txBody>
      </p:sp>
      <p:sp>
        <p:nvSpPr>
          <p:cNvPr id="79913" name="Text Box 41"/>
          <p:cNvSpPr txBox="1">
            <a:spLocks noChangeArrowheads="1"/>
          </p:cNvSpPr>
          <p:nvPr/>
        </p:nvSpPr>
        <p:spPr bwMode="auto">
          <a:xfrm>
            <a:off x="4500563" y="1844675"/>
            <a:ext cx="3794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ru-RU" altLang="es-ES_tradnl"/>
          </a:p>
        </p:txBody>
      </p:sp>
      <p:sp>
        <p:nvSpPr>
          <p:cNvPr id="79914" name="Text Box 42"/>
          <p:cNvSpPr txBox="1">
            <a:spLocks noChangeArrowheads="1"/>
          </p:cNvSpPr>
          <p:nvPr/>
        </p:nvSpPr>
        <p:spPr bwMode="auto">
          <a:xfrm>
            <a:off x="3492500" y="3933825"/>
            <a:ext cx="2087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T0 +Target + T1</a:t>
            </a:r>
            <a:endParaRPr lang="ru-RU" altLang="es-ES_tradnl"/>
          </a:p>
        </p:txBody>
      </p:sp>
      <p:sp>
        <p:nvSpPr>
          <p:cNvPr id="79915" name="Text Box 43"/>
          <p:cNvSpPr txBox="1">
            <a:spLocks noChangeArrowheads="1"/>
          </p:cNvSpPr>
          <p:nvPr/>
        </p:nvSpPr>
        <p:spPr bwMode="auto">
          <a:xfrm>
            <a:off x="7812088" y="2492375"/>
            <a:ext cx="1655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GEM + ToF</a:t>
            </a:r>
            <a:endParaRPr lang="ru-RU" altLang="es-ES_tradnl"/>
          </a:p>
        </p:txBody>
      </p:sp>
      <p:sp>
        <p:nvSpPr>
          <p:cNvPr id="79916" name="Text Box 44"/>
          <p:cNvSpPr txBox="1">
            <a:spLocks noChangeArrowheads="1"/>
          </p:cNvSpPr>
          <p:nvPr/>
        </p:nvSpPr>
        <p:spPr bwMode="auto">
          <a:xfrm>
            <a:off x="4932363" y="765175"/>
            <a:ext cx="1728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GEM + ToF</a:t>
            </a:r>
            <a:endParaRPr lang="ru-RU" altLang="es-ES_tradnl"/>
          </a:p>
        </p:txBody>
      </p:sp>
      <p:sp>
        <p:nvSpPr>
          <p:cNvPr id="79917" name="Text Box 45"/>
          <p:cNvSpPr txBox="1">
            <a:spLocks noChangeArrowheads="1"/>
          </p:cNvSpPr>
          <p:nvPr/>
        </p:nvSpPr>
        <p:spPr bwMode="auto">
          <a:xfrm>
            <a:off x="6084888" y="2133600"/>
            <a:ext cx="1511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Si</a:t>
            </a:r>
            <a:endParaRPr lang="ru-RU" altLang="es-ES_tradnl"/>
          </a:p>
        </p:txBody>
      </p:sp>
      <p:sp>
        <p:nvSpPr>
          <p:cNvPr id="79918" name="Text Box 46"/>
          <p:cNvSpPr txBox="1">
            <a:spLocks noChangeArrowheads="1"/>
          </p:cNvSpPr>
          <p:nvPr/>
        </p:nvSpPr>
        <p:spPr bwMode="auto">
          <a:xfrm>
            <a:off x="7019925" y="1268413"/>
            <a:ext cx="1511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s-ES_tradnl"/>
              <a:t>Si</a:t>
            </a:r>
            <a:endParaRPr lang="ru-RU" altLang="es-ES_tradnl"/>
          </a:p>
        </p:txBody>
      </p:sp>
      <p:grpSp>
        <p:nvGrpSpPr>
          <p:cNvPr id="79919" name="Group 29"/>
          <p:cNvGrpSpPr>
            <a:grpSpLocks noChangeAspect="1"/>
          </p:cNvGrpSpPr>
          <p:nvPr/>
        </p:nvGrpSpPr>
        <p:grpSpPr bwMode="auto">
          <a:xfrm>
            <a:off x="6073775" y="0"/>
            <a:ext cx="3070225" cy="633413"/>
            <a:chOff x="1066800" y="1160572"/>
            <a:chExt cx="6842298" cy="1015857"/>
          </a:xfrm>
        </p:grpSpPr>
        <p:pic>
          <p:nvPicPr>
            <p:cNvPr id="79920" name="Picture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219200"/>
              <a:ext cx="2076450" cy="95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921" name="Picture 3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160572"/>
              <a:ext cx="2133785" cy="9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9922" name="Group 32"/>
            <p:cNvGrpSpPr>
              <a:grpSpLocks noChangeAspect="1"/>
            </p:cNvGrpSpPr>
            <p:nvPr/>
          </p:nvGrpSpPr>
          <p:grpSpPr bwMode="auto">
            <a:xfrm>
              <a:off x="5486400" y="1391814"/>
              <a:ext cx="2422698" cy="612000"/>
              <a:chOff x="1052" y="6084789"/>
              <a:chExt cx="2963067" cy="748503"/>
            </a:xfrm>
          </p:grpSpPr>
          <p:pic>
            <p:nvPicPr>
              <p:cNvPr id="79923" name="Picture 3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6" t="11298" r="55046" b="18153"/>
              <a:stretch>
                <a:fillRect/>
              </a:stretch>
            </p:blipFill>
            <p:spPr bwMode="auto">
              <a:xfrm>
                <a:off x="1052" y="6084790"/>
                <a:ext cx="1397097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9924" name="Picture 34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419" y="6084789"/>
                <a:ext cx="1672700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 txBox="1">
            <a:spLocks/>
          </p:cNvSpPr>
          <p:nvPr/>
        </p:nvSpPr>
        <p:spPr bwMode="auto">
          <a:xfrm>
            <a:off x="250825" y="0"/>
            <a:ext cx="78867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b="0">
                <a:solidFill>
                  <a:srgbClr val="CCFF66"/>
                </a:solidFill>
              </a:rPr>
              <a:t>          </a:t>
            </a:r>
            <a:endParaRPr lang="en-US" altLang="en-US" sz="4000" b="0"/>
          </a:p>
        </p:txBody>
      </p:sp>
      <p:sp>
        <p:nvSpPr>
          <p:cNvPr id="29700" name="Content Placeholder 2"/>
          <p:cNvSpPr txBox="1">
            <a:spLocks/>
          </p:cNvSpPr>
          <p:nvPr/>
        </p:nvSpPr>
        <p:spPr bwMode="auto">
          <a:xfrm>
            <a:off x="971550" y="1125538"/>
            <a:ext cx="7910513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800100" indent="-342900"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just" defTabSz="914400" eaLnBrk="1" hangingPunct="1">
              <a:lnSpc>
                <a:spcPct val="70000"/>
              </a:lnSpc>
              <a:spcBef>
                <a:spcPts val="1000"/>
              </a:spcBef>
            </a:pPr>
            <a:r>
              <a:rPr lang="en-US" altLang="en-US" sz="2200" b="0">
                <a:solidFill>
                  <a:srgbClr val="FF0066"/>
                </a:solidFill>
              </a:rPr>
              <a:t>Ion-Beam:</a:t>
            </a:r>
          </a:p>
          <a:p>
            <a:pPr lvl="1" algn="just" defTabSz="914400" eaLnBrk="1" hangingPunct="1">
              <a:lnSpc>
                <a:spcPct val="70000"/>
              </a:lnSpc>
              <a:spcBef>
                <a:spcPts val="500"/>
              </a:spcBef>
              <a:buFont typeface="Wingdings" charset="2"/>
              <a:buNone/>
            </a:pPr>
            <a:r>
              <a:rPr lang="en-US" altLang="en-US" sz="1900" b="0"/>
              <a:t> SRC studies in nuclei far from stability</a:t>
            </a:r>
          </a:p>
          <a:p>
            <a:pPr lvl="1" algn="just" defTabSz="914400" eaLnBrk="1" hangingPunct="1">
              <a:lnSpc>
                <a:spcPct val="70000"/>
              </a:lnSpc>
              <a:spcBef>
                <a:spcPts val="500"/>
              </a:spcBef>
              <a:buFont typeface="Wingdings" charset="2"/>
              <a:buNone/>
            </a:pPr>
            <a:r>
              <a:rPr lang="en-US" altLang="en-US" sz="1900" b="0"/>
              <a:t>Comparisons with proton and electron data</a:t>
            </a:r>
          </a:p>
          <a:p>
            <a:pPr lvl="1" algn="just" defTabSz="914400" eaLnBrk="1" hangingPunct="1">
              <a:lnSpc>
                <a:spcPct val="70000"/>
              </a:lnSpc>
              <a:spcBef>
                <a:spcPts val="500"/>
              </a:spcBef>
              <a:buFont typeface="Wingdings" charset="2"/>
              <a:buNone/>
            </a:pPr>
            <a:r>
              <a:rPr lang="en-US" altLang="en-US" sz="1900" b="0"/>
              <a:t>Physics highlights:</a:t>
            </a:r>
          </a:p>
          <a:p>
            <a:pPr lvl="2" indent="0" algn="just" defTabSz="914400"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700" b="0"/>
              <a:t>Spectroscopy of residual </a:t>
            </a:r>
            <a:r>
              <a:rPr lang="ja-JP" altLang="en-US" sz="1700" b="0">
                <a:ea typeface="MS PGothic" charset="-128"/>
              </a:rPr>
              <a:t>“</a:t>
            </a:r>
            <a:r>
              <a:rPr lang="en-US" altLang="ja-JP" sz="1700" b="0">
                <a:ea typeface="MS PGothic" charset="-128"/>
              </a:rPr>
              <a:t>A-2</a:t>
            </a:r>
            <a:r>
              <a:rPr lang="ja-JP" altLang="en-US" sz="1700" b="0">
                <a:ea typeface="MS PGothic" charset="-128"/>
              </a:rPr>
              <a:t>”</a:t>
            </a:r>
            <a:r>
              <a:rPr lang="en-US" altLang="ja-JP" sz="1700" b="0">
                <a:ea typeface="MS PGothic" charset="-128"/>
              </a:rPr>
              <a:t> system</a:t>
            </a:r>
          </a:p>
          <a:p>
            <a:pPr lvl="2" indent="0" algn="just" defTabSz="914400"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700" b="0"/>
              <a:t>SRC pair quantum numbers, pairing mechanisms </a:t>
            </a:r>
          </a:p>
          <a:p>
            <a:pPr algn="just" defTabSz="914400" eaLnBrk="1" hangingPunct="1">
              <a:lnSpc>
                <a:spcPct val="70000"/>
              </a:lnSpc>
              <a:spcBef>
                <a:spcPts val="1000"/>
              </a:spcBef>
            </a:pPr>
            <a:endParaRPr lang="en-US" altLang="en-US" sz="100" b="0"/>
          </a:p>
          <a:p>
            <a:pPr algn="just" defTabSz="914400" eaLnBrk="1" hangingPunct="1">
              <a:lnSpc>
                <a:spcPct val="70000"/>
              </a:lnSpc>
              <a:spcBef>
                <a:spcPts val="1000"/>
              </a:spcBef>
            </a:pPr>
            <a:r>
              <a:rPr lang="en-US" altLang="en-US" sz="2200" b="0">
                <a:solidFill>
                  <a:srgbClr val="FF0066"/>
                </a:solidFill>
              </a:rPr>
              <a:t>Proton Beam: </a:t>
            </a:r>
          </a:p>
          <a:p>
            <a:pPr lvl="1" algn="just" defTabSz="914400" eaLnBrk="1" hangingPunct="1">
              <a:lnSpc>
                <a:spcPct val="70000"/>
              </a:lnSpc>
              <a:spcBef>
                <a:spcPts val="500"/>
              </a:spcBef>
              <a:buFont typeface="Wingdings" charset="2"/>
              <a:buNone/>
            </a:pPr>
            <a:r>
              <a:rPr lang="en-US" altLang="en-US" sz="1900" b="0"/>
              <a:t>Main Advantage: Higher-Statistics</a:t>
            </a:r>
          </a:p>
          <a:p>
            <a:pPr lvl="1" algn="just" defTabSz="914400" eaLnBrk="1" hangingPunct="1">
              <a:lnSpc>
                <a:spcPct val="70000"/>
              </a:lnSpc>
              <a:spcBef>
                <a:spcPts val="500"/>
              </a:spcBef>
              <a:buFont typeface="Wingdings" charset="2"/>
              <a:buNone/>
            </a:pPr>
            <a:r>
              <a:rPr lang="en-US" altLang="en-US" sz="1900" b="0"/>
              <a:t>Physics highlights:</a:t>
            </a:r>
          </a:p>
          <a:p>
            <a:pPr lvl="2" indent="0" algn="just" defTabSz="914400"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700" b="0"/>
              <a:t>Repulsive core of NN Interaction,</a:t>
            </a:r>
          </a:p>
          <a:p>
            <a:pPr lvl="2" indent="0" algn="just" defTabSz="914400" eaLnBrk="1" hangingPunct="1">
              <a:lnSpc>
                <a:spcPct val="70000"/>
              </a:lnSpc>
              <a:spcBef>
                <a:spcPts val="500"/>
              </a:spcBef>
            </a:pPr>
            <a:r>
              <a:rPr lang="en-US" altLang="en-US" sz="1700" b="0"/>
              <a:t>A-dependence of SRC in different (asymmetric) nuclei</a:t>
            </a:r>
          </a:p>
          <a:p>
            <a:pPr lvl="2" indent="0" algn="just" defTabSz="914400" eaLnBrk="1" hangingPunct="1">
              <a:lnSpc>
                <a:spcPct val="70000"/>
              </a:lnSpc>
              <a:spcBef>
                <a:spcPts val="500"/>
              </a:spcBef>
            </a:pPr>
            <a:endParaRPr lang="en-US" altLang="en-US" sz="1700" b="0"/>
          </a:p>
          <a:p>
            <a:pPr algn="just" defTabSz="914400" eaLnBrk="1" hangingPunct="1">
              <a:lnSpc>
                <a:spcPct val="70000"/>
              </a:lnSpc>
              <a:spcBef>
                <a:spcPts val="1000"/>
              </a:spcBef>
            </a:pPr>
            <a:endParaRPr lang="en-US" altLang="en-US" sz="100" b="0"/>
          </a:p>
          <a:p>
            <a:pPr algn="just" defTabSz="914400" eaLnBrk="1" hangingPunct="1">
              <a:lnSpc>
                <a:spcPct val="70000"/>
              </a:lnSpc>
              <a:spcBef>
                <a:spcPts val="1000"/>
              </a:spcBef>
            </a:pPr>
            <a:r>
              <a:rPr lang="en-US" altLang="en-US" sz="2200" b="0">
                <a:solidFill>
                  <a:srgbClr val="FF0066"/>
                </a:solidFill>
              </a:rPr>
              <a:t>Polarized Deuteron Beam</a:t>
            </a:r>
            <a:r>
              <a:rPr lang="en-US" altLang="en-US" sz="2200" b="0">
                <a:solidFill>
                  <a:srgbClr val="CCFF66"/>
                </a:solidFill>
              </a:rPr>
              <a:t>:</a:t>
            </a:r>
          </a:p>
          <a:p>
            <a:pPr lvl="1" defTabSz="914400" eaLnBrk="1" hangingPunct="1">
              <a:lnSpc>
                <a:spcPct val="70000"/>
              </a:lnSpc>
              <a:spcBef>
                <a:spcPts val="500"/>
              </a:spcBef>
              <a:buFont typeface="Wingdings" charset="2"/>
              <a:buNone/>
            </a:pPr>
            <a:r>
              <a:rPr lang="en-US" altLang="en-US" sz="1900" b="0"/>
              <a:t>Determination of high-momentum d-wave component of       deuteron wave function</a:t>
            </a:r>
          </a:p>
        </p:txBody>
      </p:sp>
      <p:pic>
        <p:nvPicPr>
          <p:cNvPr id="29701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4925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744538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Text Box 15"/>
          <p:cNvSpPr txBox="1">
            <a:spLocks noChangeArrowheads="1"/>
          </p:cNvSpPr>
          <p:nvPr/>
        </p:nvSpPr>
        <p:spPr bwMode="auto">
          <a:xfrm>
            <a:off x="684213" y="0"/>
            <a:ext cx="5903912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3200">
                <a:solidFill>
                  <a:schemeClr val="bg1"/>
                </a:solidFill>
              </a:rPr>
              <a:t>Future Perspectives         SRC@ BMN</a:t>
            </a:r>
            <a:r>
              <a:rPr lang="en-US" altLang="en-US" sz="4000">
                <a:solidFill>
                  <a:schemeClr val="bg1"/>
                </a:solidFill>
              </a:rPr>
              <a:t>  </a:t>
            </a:r>
          </a:p>
          <a:p>
            <a:pPr>
              <a:spcBef>
                <a:spcPct val="50000"/>
              </a:spcBef>
            </a:pPr>
            <a:endParaRPr lang="ru-RU" altLang="ru-RU">
              <a:solidFill>
                <a:srgbClr val="CCFF66"/>
              </a:solidFill>
            </a:endParaRPr>
          </a:p>
        </p:txBody>
      </p:sp>
      <p:grpSp>
        <p:nvGrpSpPr>
          <p:cNvPr id="29706" name="Group 29"/>
          <p:cNvGrpSpPr>
            <a:grpSpLocks noChangeAspect="1"/>
          </p:cNvGrpSpPr>
          <p:nvPr/>
        </p:nvGrpSpPr>
        <p:grpSpPr bwMode="auto">
          <a:xfrm>
            <a:off x="6011863" y="0"/>
            <a:ext cx="3070225" cy="633413"/>
            <a:chOff x="1066800" y="1160572"/>
            <a:chExt cx="6842298" cy="1015857"/>
          </a:xfrm>
        </p:grpSpPr>
        <p:pic>
          <p:nvPicPr>
            <p:cNvPr id="29707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219200"/>
              <a:ext cx="2076450" cy="95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8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160572"/>
              <a:ext cx="2133785" cy="9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09" name="Group 32"/>
            <p:cNvGrpSpPr>
              <a:grpSpLocks noChangeAspect="1"/>
            </p:cNvGrpSpPr>
            <p:nvPr/>
          </p:nvGrpSpPr>
          <p:grpSpPr bwMode="auto">
            <a:xfrm>
              <a:off x="5486400" y="1391814"/>
              <a:ext cx="2422698" cy="612000"/>
              <a:chOff x="1052" y="6084789"/>
              <a:chExt cx="2963067" cy="748503"/>
            </a:xfrm>
          </p:grpSpPr>
          <p:pic>
            <p:nvPicPr>
              <p:cNvPr id="29710" name="Picture 3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6" t="11298" r="55046" b="18153"/>
              <a:stretch>
                <a:fillRect/>
              </a:stretch>
            </p:blipFill>
            <p:spPr bwMode="auto">
              <a:xfrm>
                <a:off x="1052" y="6084790"/>
                <a:ext cx="1397097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11" name="Picture 3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419" y="6084789"/>
                <a:ext cx="1672700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/>
          <p:cNvSpPr txBox="1">
            <a:spLocks noChangeArrowheads="1"/>
          </p:cNvSpPr>
          <p:nvPr/>
        </p:nvSpPr>
        <p:spPr bwMode="auto">
          <a:xfrm>
            <a:off x="2484438" y="2205038"/>
            <a:ext cx="3867150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4400">
                <a:solidFill>
                  <a:srgbClr val="FF0000"/>
                </a:solidFill>
                <a:latin typeface="Rockwell" charset="0"/>
              </a:rPr>
              <a:t>Thank you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4400">
                <a:solidFill>
                  <a:srgbClr val="FF0000"/>
                </a:solidFill>
                <a:latin typeface="Rockwell" charset="0"/>
              </a:rPr>
              <a:t> for attention!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</a:t>
            </a:r>
            <a:r>
              <a:rPr lang="en-US" altLang="ru-RU" sz="1400" b="0"/>
              <a:t> </a:t>
            </a:r>
            <a:r>
              <a:rPr lang="en-US" altLang="ru-RU" sz="1400"/>
              <a:t>BM@N experiment</a:t>
            </a:r>
            <a:r>
              <a:rPr lang="en-US" altLang="ru-RU" sz="1400" b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ChangeArrowheads="1"/>
          </p:cNvSpPr>
          <p:nvPr/>
        </p:nvSpPr>
        <p:spPr bwMode="auto">
          <a:xfrm>
            <a:off x="1258888" y="260350"/>
            <a:ext cx="65468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Times New Roman" pitchFamily="18" charset="0"/>
              <a:buNone/>
              <a:defRPr/>
            </a:pPr>
            <a:r>
              <a:rPr lang="de-DE" altLang="ru-RU" sz="32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Heavy Ion Collision experiments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395288" y="3789363"/>
            <a:ext cx="20574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Baryonic matter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||</a:t>
            </a:r>
          </a:p>
          <a:p>
            <a:pPr algn="ctr" defTabSz="914400">
              <a:buClr>
                <a:srgbClr val="FF0000"/>
              </a:buClr>
              <a:buSzPct val="150000"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Meson and baryon spectroscopy</a:t>
            </a:r>
          </a:p>
          <a:p>
            <a:pPr algn="ctr" defTabSz="914400">
              <a:buClr>
                <a:srgbClr val="FF0000"/>
              </a:buClr>
              <a:buSzPct val="150000"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In-medium effects</a:t>
            </a:r>
          </a:p>
          <a:p>
            <a:pPr algn="ctr" defTabSz="914400">
              <a:buClr>
                <a:srgbClr val="FF0000"/>
              </a:buClr>
              <a:buSzPct val="150000"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EoS</a:t>
            </a:r>
            <a:endParaRPr lang="en-GB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10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125538"/>
            <a:ext cx="9525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Line 8"/>
          <p:cNvSpPr>
            <a:spLocks noChangeShapeType="1"/>
          </p:cNvSpPr>
          <p:nvPr/>
        </p:nvSpPr>
        <p:spPr bwMode="auto">
          <a:xfrm>
            <a:off x="323850" y="908050"/>
            <a:ext cx="8534400" cy="0"/>
          </a:xfrm>
          <a:prstGeom prst="line">
            <a:avLst/>
          </a:prstGeom>
          <a:noFill/>
          <a:ln w="360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381000" y="12954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buClrTx/>
              <a:buSzTx/>
              <a:buFontTx/>
              <a:buNone/>
              <a:defRPr/>
            </a:pPr>
            <a:r>
              <a:rPr lang="de-DE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</a:t>
            </a:r>
            <a:r>
              <a:rPr lang="de-DE" sz="200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Low 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          </a:t>
            </a:r>
            <a:r>
              <a:rPr lang="de-DE" sz="2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Intermediate   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     </a:t>
            </a:r>
            <a:r>
              <a:rPr lang="de-DE" sz="20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High </a:t>
            </a:r>
            <a:r>
              <a:rPr lang="de-DE" sz="20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      </a:t>
            </a:r>
            <a:r>
              <a:rPr lang="de-DE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Ultra-High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 </a:t>
            </a:r>
            <a:r>
              <a:rPr lang="de-DE"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E</a:t>
            </a:r>
            <a:r>
              <a:rPr lang="de-DE" sz="2000" baseline="-25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beam</a:t>
            </a:r>
            <a:r>
              <a:rPr lang="de-DE" sz="2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[A</a:t>
            </a:r>
            <a:r>
              <a:rPr lang="de-DE" sz="20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GeV]</a:t>
            </a:r>
            <a:endParaRPr lang="en-GB" sz="200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2042" name="Rectangle 10"/>
          <p:cNvSpPr>
            <a:spLocks noChangeArrowheads="1"/>
          </p:cNvSpPr>
          <p:nvPr/>
        </p:nvSpPr>
        <p:spPr bwMode="auto">
          <a:xfrm>
            <a:off x="179388" y="2924175"/>
            <a:ext cx="86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defTabSz="914400">
              <a:buClrTx/>
              <a:buSzTx/>
              <a:buFontTx/>
              <a:buNone/>
              <a:defRPr/>
            </a:pPr>
            <a:r>
              <a:rPr lang="de-DE" sz="24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  </a:t>
            </a:r>
            <a:r>
              <a:rPr lang="de-DE" sz="2000">
                <a:solidFill>
                  <a:srgbClr val="0099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SIS 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                     </a:t>
            </a:r>
            <a:r>
              <a:rPr lang="de-DE" sz="200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FAIR</a:t>
            </a:r>
            <a:r>
              <a:rPr lang="de-DE" sz="2000">
                <a:solidFill>
                  <a:srgbClr val="33CC3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 NICA</a:t>
            </a:r>
            <a:r>
              <a:rPr lang="de-DE" sz="2000">
                <a:solidFill>
                  <a:schemeClr val="accent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  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  </a:t>
            </a:r>
            <a:r>
              <a:rPr lang="de-DE" sz="200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SPS  </a:t>
            </a:r>
            <a:r>
              <a:rPr lang="de-DE" sz="2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              </a:t>
            </a:r>
            <a:r>
              <a:rPr lang="de-DE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    RHIC                 </a:t>
            </a:r>
            <a:r>
              <a:rPr lang="de-DE" sz="2000">
                <a:solidFill>
                  <a:srgbClr val="99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LHC </a:t>
            </a:r>
            <a:endParaRPr lang="en-GB" sz="2000">
              <a:solidFill>
                <a:srgbClr val="99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2209800" y="3581400"/>
            <a:ext cx="3657600" cy="256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‚Mixed‘ phase: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hadrons (baryons, mesons)  + quarks and gluons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||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In-medium effects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Chiral symmetry restoration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Phase transition to sQGP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Critical point in the QCD phase diagram</a:t>
            </a:r>
            <a:endParaRPr lang="en-GB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5562600" y="3886200"/>
            <a:ext cx="3352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QGP: quarks and gluons</a:t>
            </a: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    ||</a:t>
            </a:r>
          </a:p>
          <a:p>
            <a:pPr algn="ctr" defTabSz="914400">
              <a:buClrTx/>
              <a:buSzTx/>
              <a:buFontTx/>
              <a:buNone/>
              <a:defRPr/>
            </a:pPr>
            <a:r>
              <a:rPr lang="de-DE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Properties of sQGP</a:t>
            </a:r>
            <a:endParaRPr lang="en-GB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4106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941888"/>
            <a:ext cx="26670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Line 33"/>
          <p:cNvSpPr>
            <a:spLocks noChangeShapeType="1"/>
          </p:cNvSpPr>
          <p:nvPr/>
        </p:nvSpPr>
        <p:spPr bwMode="auto">
          <a:xfrm>
            <a:off x="914400" y="2438400"/>
            <a:ext cx="1219200" cy="0"/>
          </a:xfrm>
          <a:prstGeom prst="line">
            <a:avLst/>
          </a:prstGeom>
          <a:noFill/>
          <a:ln w="38100">
            <a:solidFill>
              <a:srgbClr val="0099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4108" name="Line 34"/>
          <p:cNvSpPr>
            <a:spLocks noChangeShapeType="1"/>
          </p:cNvSpPr>
          <p:nvPr/>
        </p:nvSpPr>
        <p:spPr bwMode="auto">
          <a:xfrm>
            <a:off x="2667000" y="2514600"/>
            <a:ext cx="1371600" cy="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4109" name="Line 35"/>
          <p:cNvSpPr>
            <a:spLocks noChangeShapeType="1"/>
          </p:cNvSpPr>
          <p:nvPr/>
        </p:nvSpPr>
        <p:spPr bwMode="auto">
          <a:xfrm>
            <a:off x="3505200" y="2362200"/>
            <a:ext cx="1066800" cy="0"/>
          </a:xfrm>
          <a:prstGeom prst="line">
            <a:avLst/>
          </a:prstGeom>
          <a:noFill/>
          <a:ln w="38100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4110" name="Line 36"/>
          <p:cNvSpPr>
            <a:spLocks noChangeShapeType="1"/>
          </p:cNvSpPr>
          <p:nvPr/>
        </p:nvSpPr>
        <p:spPr bwMode="auto">
          <a:xfrm>
            <a:off x="3200400" y="2743200"/>
            <a:ext cx="426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4111" name="Rectangle 37"/>
          <p:cNvSpPr>
            <a:spLocks noChangeArrowheads="1"/>
          </p:cNvSpPr>
          <p:nvPr/>
        </p:nvSpPr>
        <p:spPr bwMode="auto">
          <a:xfrm>
            <a:off x="1870075" y="2708275"/>
            <a:ext cx="914400" cy="57150"/>
          </a:xfrm>
          <a:prstGeom prst="rect">
            <a:avLst/>
          </a:prstGeom>
          <a:solidFill>
            <a:schemeClr val="hlink"/>
          </a:solidFill>
          <a:ln w="381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4112" name="Line 38"/>
          <p:cNvSpPr>
            <a:spLocks noChangeShapeType="1"/>
          </p:cNvSpPr>
          <p:nvPr/>
        </p:nvSpPr>
        <p:spPr bwMode="auto">
          <a:xfrm>
            <a:off x="2590800" y="2590800"/>
            <a:ext cx="11430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  <p:sp>
        <p:nvSpPr>
          <p:cNvPr id="172071" name="Rectangle 39"/>
          <p:cNvSpPr>
            <a:spLocks noChangeArrowheads="1"/>
          </p:cNvSpPr>
          <p:nvPr/>
        </p:nvSpPr>
        <p:spPr bwMode="auto">
          <a:xfrm>
            <a:off x="1403350" y="2781300"/>
            <a:ext cx="15113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altLang="ru-RU" sz="16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MS PGothic" pitchFamily="34" charset="-128"/>
              </a:rPr>
              <a:t>Nuclotron (BM@N)</a:t>
            </a:r>
            <a:endParaRPr lang="en-GB" altLang="ru-RU" sz="160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MS PGothic" pitchFamily="34" charset="-128"/>
            </a:endParaRPr>
          </a:p>
        </p:txBody>
      </p:sp>
      <p:sp>
        <p:nvSpPr>
          <p:cNvPr id="4114" name="Rectangle 18"/>
          <p:cNvSpPr>
            <a:spLocks noChangeArrowheads="1"/>
          </p:cNvSpPr>
          <p:nvPr/>
        </p:nvSpPr>
        <p:spPr bwMode="auto">
          <a:xfrm>
            <a:off x="0" y="6553200"/>
            <a:ext cx="4621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                                     BM@N experiment </a:t>
            </a:r>
            <a:endParaRPr lang="ru-RU" altLang="ru-RU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/>
          </p:cNvSpPr>
          <p:nvPr/>
        </p:nvSpPr>
        <p:spPr bwMode="auto">
          <a:xfrm>
            <a:off x="3492500" y="2801938"/>
            <a:ext cx="23780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800" b="0">
                <a:solidFill>
                  <a:srgbClr val="FF0066"/>
                </a:solidFill>
              </a:rPr>
              <a:t>Backup slides</a:t>
            </a: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</a:t>
            </a:r>
            <a:r>
              <a:rPr lang="en-US" altLang="ru-RU" sz="1400" b="0"/>
              <a:t> </a:t>
            </a:r>
            <a:r>
              <a:rPr lang="en-US" altLang="ru-RU" sz="1400"/>
              <a:t>BM@N experiment</a:t>
            </a:r>
            <a:r>
              <a:rPr lang="en-US" altLang="ru-RU" sz="1400" b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457200" y="6246813"/>
            <a:ext cx="2108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28663" indent="-271463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36000"/>
              </a:lnSpc>
              <a:spcBef>
                <a:spcPct val="0"/>
              </a:spcBef>
              <a:buClr>
                <a:srgbClr val="FFFFFF"/>
              </a:buClr>
              <a:buFont typeface="Arial" charset="0"/>
              <a:buNone/>
            </a:pPr>
            <a:r>
              <a:rPr lang="en-GB" altLang="ru-RU" sz="1800" b="0">
                <a:solidFill>
                  <a:srgbClr val="FFFFFF"/>
                </a:solidFill>
              </a:rPr>
              <a:t>14-oct-2014</a:t>
            </a:r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728663" indent="-271463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8000"/>
              </a:lnSpc>
              <a:buClr>
                <a:srgbClr val="3333FF"/>
              </a:buClr>
              <a:buFont typeface="Times New Roman" pitchFamily="18" charset="0"/>
              <a:buNone/>
              <a:defRPr/>
            </a:pPr>
            <a:r>
              <a:rPr lang="en-US" altLang="ru-RU" sz="3200" b="0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          Optimized GEM </a:t>
            </a:r>
            <a:r>
              <a:rPr lang="en-GB" altLang="ru-RU" sz="3200" b="0" smtClean="0"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detector configuration</a:t>
            </a:r>
            <a:r>
              <a:rPr lang="en-GB" altLang="ru-RU" sz="3200" b="0" smtClean="0">
                <a:solidFill>
                  <a:srgbClr val="FF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4" r:id="rId3" imgW="72720" imgH="168840" progId="">
                  <p:embed/>
                </p:oleObj>
              </mc:Choice>
              <mc:Fallback>
                <p:oleObj r:id="rId3" imgW="72720" imgH="1688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5011738" y="5443538"/>
            <a:ext cx="4762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588125" y="6492875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28663" indent="-271463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lnSpc>
                <a:spcPct val="84000"/>
              </a:lnSpc>
              <a:spcBef>
                <a:spcPct val="0"/>
              </a:spcBef>
              <a:buClr>
                <a:srgbClr val="898989"/>
              </a:buClr>
              <a:buFont typeface="Arial" charset="0"/>
              <a:buNone/>
            </a:pPr>
            <a:endParaRPr lang="ru-RU" altLang="ru-RU" sz="1200" b="0">
              <a:solidFill>
                <a:srgbClr val="898989"/>
              </a:solidFill>
            </a:endParaRP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3124200" y="6492875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28663" indent="-271463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Clr>
                <a:srgbClr val="898989"/>
              </a:buClr>
              <a:buFont typeface="Arial" charset="0"/>
              <a:buNone/>
            </a:pPr>
            <a:endParaRPr lang="ru-RU" altLang="ru-RU" sz="1200" b="0">
              <a:solidFill>
                <a:srgbClr val="898989"/>
              </a:solidFill>
            </a:endParaRPr>
          </a:p>
        </p:txBody>
      </p:sp>
      <p:pic>
        <p:nvPicPr>
          <p:cNvPr id="3380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836613"/>
            <a:ext cx="4052887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0" y="5013325"/>
            <a:ext cx="9144000" cy="9144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728663" indent="-271463"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ru-RU" sz="1800" b="0">
                <a:solidFill>
                  <a:srgbClr val="0047FF"/>
                </a:solidFill>
              </a:rPr>
              <a:t> 12 stations:     Z =  30 – 45 – 60 – 80 – 100 – 130 – 160 – 190 – 230 – 270 – 315 – 360</a:t>
            </a:r>
          </a:p>
          <a:p>
            <a:pPr eaLnBrk="1" hangingPunct="1">
              <a:spcBef>
                <a:spcPct val="0"/>
              </a:spcBef>
            </a:pPr>
            <a:r>
              <a:rPr lang="en-GB" altLang="ru-RU" sz="1800" b="0">
                <a:solidFill>
                  <a:srgbClr val="0047FF"/>
                </a:solidFill>
              </a:rPr>
              <a:t> Stereo angles: 0 – 7.5 deg in stat. 1-4; 0 – 15 deg in stat. 5 - 12 </a:t>
            </a:r>
          </a:p>
          <a:p>
            <a:pPr eaLnBrk="1" hangingPunct="1">
              <a:spcBef>
                <a:spcPct val="0"/>
              </a:spcBef>
            </a:pPr>
            <a:r>
              <a:rPr lang="en-GB" altLang="ru-RU" sz="1800" b="0">
                <a:solidFill>
                  <a:srgbClr val="0047FF"/>
                </a:solidFill>
              </a:rPr>
              <a:t> Pitch: 400 um in stat. 1-4, 800 um in stat. 5-12</a:t>
            </a: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6877050" y="765175"/>
            <a:ext cx="180975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84000"/>
              </a:lnSpc>
              <a:buClr>
                <a:srgbClr val="898989"/>
              </a:buClr>
              <a:buFont typeface="Arial" charset="0"/>
              <a:buNone/>
            </a:pPr>
            <a:endParaRPr lang="en-GB" altLang="ru-RU" sz="1600" b="0">
              <a:solidFill>
                <a:srgbClr val="333399"/>
              </a:solidFill>
            </a:endParaRPr>
          </a:p>
          <a:p>
            <a:pPr>
              <a:lnSpc>
                <a:spcPct val="84000"/>
              </a:lnSpc>
              <a:buClr>
                <a:srgbClr val="898989"/>
              </a:buClr>
              <a:buFont typeface="Arial" charset="0"/>
              <a:buNone/>
            </a:pPr>
            <a:endParaRPr lang="en-GB" altLang="ru-RU" sz="1600" b="0">
              <a:solidFill>
                <a:srgbClr val="333399"/>
              </a:solidFill>
            </a:endParaRPr>
          </a:p>
        </p:txBody>
      </p:sp>
      <p:pic>
        <p:nvPicPr>
          <p:cNvPr id="3380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3804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6553200"/>
            <a:ext cx="4595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		 BM@N experiment</a:t>
            </a:r>
            <a:r>
              <a:rPr lang="en-US" altLang="ru-RU" sz="1400" b="0"/>
              <a:t> </a:t>
            </a:r>
            <a:endParaRPr lang="ru-RU" altLang="ru-RU" sz="1400" b="0"/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5580063" y="908050"/>
            <a:ext cx="4067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 b="0">
                <a:solidFill>
                  <a:srgbClr val="333399"/>
                </a:solidFill>
              </a:rPr>
              <a:t>BMN simulation group</a:t>
            </a:r>
            <a:endParaRPr lang="ru-RU" altLang="ru-RU" sz="2000" b="0">
              <a:solidFill>
                <a:srgbClr val="333399"/>
              </a:solidFill>
            </a:endParaRPr>
          </a:p>
        </p:txBody>
      </p:sp>
      <p:pic>
        <p:nvPicPr>
          <p:cNvPr id="33807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3768725" cy="397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3808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781300"/>
            <a:ext cx="1925638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3348038" y="4652963"/>
            <a:ext cx="1674812" cy="37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93000"/>
              </a:lnSpc>
            </a:pPr>
            <a:r>
              <a:rPr lang="en-GB" altLang="ru-RU" sz="2000" b="0">
                <a:solidFill>
                  <a:srgbClr val="DC2300"/>
                </a:solidFill>
              </a:rPr>
              <a:t>Stations 1 - 4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900113" y="0"/>
            <a:ext cx="69500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ru-RU" sz="2800">
                <a:solidFill>
                  <a:srgbClr val="FF0066"/>
                </a:solidFill>
              </a:rPr>
              <a:t>GEM detector efficiency in deuteron run</a:t>
            </a:r>
            <a:endParaRPr lang="ru-RU" altLang="ru-RU" sz="2800">
              <a:solidFill>
                <a:srgbClr val="FF0066"/>
              </a:solidFill>
            </a:endParaRP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0" y="6553200"/>
            <a:ext cx="521017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             BM@N experiment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971550" y="476250"/>
            <a:ext cx="7056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 sz="2000"/>
              <a:t>Plane efficiency calculated using  reconstructed tracks of beam inclined at different angles</a:t>
            </a:r>
            <a:endParaRPr lang="ru-RU" altLang="ru-RU" sz="2000"/>
          </a:p>
        </p:txBody>
      </p:sp>
      <p:graphicFrame>
        <p:nvGraphicFramePr>
          <p:cNvPr id="728" name="Диаграмма 727"/>
          <p:cNvGraphicFramePr/>
          <p:nvPr/>
        </p:nvGraphicFramePr>
        <p:xfrm>
          <a:off x="8681493" y="32806045"/>
          <a:ext cx="10873208" cy="5361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4824" name="Picture 8" descr="GEM_e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7748588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7667625" y="2276475"/>
            <a:ext cx="1728788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X plane</a:t>
            </a:r>
          </a:p>
          <a:p>
            <a:pPr>
              <a:spcBef>
                <a:spcPct val="50000"/>
              </a:spcBef>
            </a:pPr>
            <a:r>
              <a:rPr lang="en-US" altLang="ru-RU"/>
              <a:t>X‘ plane</a:t>
            </a:r>
          </a:p>
          <a:p>
            <a:pPr>
              <a:spcBef>
                <a:spcPct val="50000"/>
              </a:spcBef>
            </a:pPr>
            <a:r>
              <a:rPr lang="en-US" altLang="ru-RU"/>
              <a:t>X &amp; X‘ planes</a:t>
            </a:r>
          </a:p>
        </p:txBody>
      </p:sp>
      <p:graphicFrame>
        <p:nvGraphicFramePr>
          <p:cNvPr id="2" name="Диаграмма 727"/>
          <p:cNvGraphicFramePr/>
          <p:nvPr/>
        </p:nvGraphicFramePr>
        <p:xfrm>
          <a:off x="8897393" y="33021945"/>
          <a:ext cx="10873208" cy="5361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6553200"/>
            <a:ext cx="4606925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</a:t>
            </a:r>
            <a:r>
              <a:rPr lang="en-US" altLang="ru-RU" sz="1400" b="0"/>
              <a:t> </a:t>
            </a:r>
            <a:r>
              <a:rPr lang="en-US" altLang="ru-RU" sz="1400"/>
              <a:t>BM@N experiment</a:t>
            </a:r>
            <a:r>
              <a:rPr lang="en-US" altLang="ru-RU" sz="1400" b="0"/>
              <a:t> 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827088" y="0"/>
            <a:ext cx="705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2400">
                <a:solidFill>
                  <a:srgbClr val="FF0066"/>
                </a:solidFill>
              </a:rPr>
              <a:t> Momentum resolution from </a:t>
            </a:r>
            <a:r>
              <a:rPr lang="el-GR" altLang="ru-RU" sz="2400">
                <a:solidFill>
                  <a:srgbClr val="FF0066"/>
                </a:solidFill>
              </a:rPr>
              <a:t>Λ</a:t>
            </a:r>
            <a:r>
              <a:rPr lang="en-US" altLang="ru-RU" sz="2400">
                <a:solidFill>
                  <a:srgbClr val="FF0066"/>
                </a:solidFill>
              </a:rPr>
              <a:t> mass resolution </a:t>
            </a:r>
            <a:endParaRPr lang="el-GR" altLang="ru-RU" sz="2400">
              <a:solidFill>
                <a:srgbClr val="FF0066"/>
              </a:solidFill>
            </a:endParaRP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6" name="Text Box 7"/>
          <p:cNvSpPr txBox="1">
            <a:spLocks noChangeArrowheads="1"/>
          </p:cNvSpPr>
          <p:nvPr/>
        </p:nvSpPr>
        <p:spPr bwMode="auto">
          <a:xfrm>
            <a:off x="4500563" y="981075"/>
            <a:ext cx="46434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ru-RU"/>
              <a:t>MC: p, </a:t>
            </a:r>
            <a:r>
              <a:rPr lang="el-GR" altLang="ru-RU"/>
              <a:t>π</a:t>
            </a:r>
            <a:r>
              <a:rPr lang="en-US" altLang="ru-RU" baseline="30000"/>
              <a:t>-</a:t>
            </a:r>
            <a:r>
              <a:rPr lang="en-US" altLang="ru-RU"/>
              <a:t> momentum resolution for experimental </a:t>
            </a:r>
            <a:r>
              <a:rPr lang="el-GR" altLang="ru-RU">
                <a:solidFill>
                  <a:srgbClr val="333399"/>
                </a:solidFill>
              </a:rPr>
              <a:t>Λ→</a:t>
            </a:r>
            <a:r>
              <a:rPr lang="en-US" altLang="ru-RU">
                <a:solidFill>
                  <a:srgbClr val="333399"/>
                </a:solidFill>
              </a:rPr>
              <a:t>p</a:t>
            </a:r>
            <a:r>
              <a:rPr lang="el-GR" altLang="ru-RU">
                <a:solidFill>
                  <a:srgbClr val="333399"/>
                </a:solidFill>
              </a:rPr>
              <a:t>π</a:t>
            </a:r>
            <a:r>
              <a:rPr lang="en-US" altLang="ru-RU">
                <a:solidFill>
                  <a:srgbClr val="333399"/>
                </a:solidFill>
              </a:rPr>
              <a:t>- resolution</a:t>
            </a:r>
            <a:endParaRPr lang="ru-RU" altLang="ru-RU">
              <a:solidFill>
                <a:srgbClr val="333399"/>
              </a:solidFill>
            </a:endParaRPr>
          </a:p>
        </p:txBody>
      </p:sp>
      <p:pic>
        <p:nvPicPr>
          <p:cNvPr id="358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700213"/>
            <a:ext cx="4602163" cy="302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5855" name="Picture 14" descr="L0_R5_66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7338"/>
            <a:ext cx="44704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6" name="Text Box 16"/>
          <p:cNvSpPr txBox="1">
            <a:spLocks noChangeArrowheads="1"/>
          </p:cNvSpPr>
          <p:nvPr/>
        </p:nvSpPr>
        <p:spPr bwMode="auto">
          <a:xfrm>
            <a:off x="4211638" y="2997200"/>
            <a:ext cx="720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altLang="es-ES_tradnl"/>
          </a:p>
        </p:txBody>
      </p:sp>
      <p:sp>
        <p:nvSpPr>
          <p:cNvPr id="35857" name="Line 17"/>
          <p:cNvSpPr>
            <a:spLocks noChangeShapeType="1"/>
          </p:cNvSpPr>
          <p:nvPr/>
        </p:nvSpPr>
        <p:spPr bwMode="auto">
          <a:xfrm>
            <a:off x="4284663" y="3141663"/>
            <a:ext cx="503237" cy="0"/>
          </a:xfrm>
          <a:prstGeom prst="line">
            <a:avLst/>
          </a:prstGeom>
          <a:noFill/>
          <a:ln w="444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ChangeArrowheads="1"/>
          </p:cNvSpPr>
          <p:nvPr/>
        </p:nvSpPr>
        <p:spPr bwMode="auto">
          <a:xfrm>
            <a:off x="1116013" y="0"/>
            <a:ext cx="6572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800">
                <a:solidFill>
                  <a:srgbClr val="FF0066"/>
                </a:solidFill>
              </a:rPr>
              <a:t>ToF-400 and ToF-700 based on mRPC</a:t>
            </a:r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4572000" y="3068638"/>
            <a:ext cx="3455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6868" name="Text Box 3"/>
          <p:cNvSpPr txBox="1">
            <a:spLocks noChangeArrowheads="1"/>
          </p:cNvSpPr>
          <p:nvPr/>
        </p:nvSpPr>
        <p:spPr bwMode="auto">
          <a:xfrm>
            <a:off x="5940425" y="6308725"/>
            <a:ext cx="1512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000"/>
              </a:spcBef>
              <a:buClrTx/>
              <a:buFontTx/>
              <a:buNone/>
            </a:pPr>
            <a:r>
              <a:rPr lang="en-US" altLang="ru-RU" sz="1600" b="0"/>
              <a:t> 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5292725" y="2708275"/>
            <a:ext cx="215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5148263" y="2276475"/>
            <a:ext cx="863600" cy="288925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6871" name="Text Box 6"/>
          <p:cNvSpPr txBox="1">
            <a:spLocks noChangeArrowheads="1"/>
          </p:cNvSpPr>
          <p:nvPr/>
        </p:nvSpPr>
        <p:spPr bwMode="auto">
          <a:xfrm>
            <a:off x="4859338" y="2636838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4859338" y="2632075"/>
            <a:ext cx="73025" cy="4318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  <p:pic>
        <p:nvPicPr>
          <p:cNvPr id="36873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0" y="6553200"/>
            <a:ext cx="4624388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                                     BM@N experiment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ru-RU" altLang="ru-RU" sz="1400"/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 b="0"/>
              <a:t> </a:t>
            </a:r>
          </a:p>
        </p:txBody>
      </p:sp>
      <p:sp>
        <p:nvSpPr>
          <p:cNvPr id="36876" name="Rectangle 11"/>
          <p:cNvSpPr>
            <a:spLocks noChangeArrowheads="1"/>
          </p:cNvSpPr>
          <p:nvPr/>
        </p:nvSpPr>
        <p:spPr bwMode="auto">
          <a:xfrm>
            <a:off x="6084888" y="6308725"/>
            <a:ext cx="2092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/>
              <a:t>BM@N beam axis</a:t>
            </a:r>
          </a:p>
        </p:txBody>
      </p:sp>
      <p:pic>
        <p:nvPicPr>
          <p:cNvPr id="36877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06750"/>
            <a:ext cx="3467100" cy="365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87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3644900"/>
            <a:ext cx="4814887" cy="265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79" name="Line 14"/>
          <p:cNvSpPr>
            <a:spLocks noChangeShapeType="1"/>
          </p:cNvSpPr>
          <p:nvPr/>
        </p:nvSpPr>
        <p:spPr bwMode="auto">
          <a:xfrm flipV="1">
            <a:off x="6804025" y="5945188"/>
            <a:ext cx="1588" cy="441325"/>
          </a:xfrm>
          <a:prstGeom prst="line">
            <a:avLst/>
          </a:prstGeom>
          <a:noFill/>
          <a:ln w="1908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  <p:pic>
        <p:nvPicPr>
          <p:cNvPr id="36880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92150"/>
            <a:ext cx="4332287" cy="3068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81" name="Rectangle 16"/>
          <p:cNvSpPr>
            <a:spLocks noChangeArrowheads="1"/>
          </p:cNvSpPr>
          <p:nvPr/>
        </p:nvSpPr>
        <p:spPr bwMode="auto">
          <a:xfrm>
            <a:off x="5003800" y="620713"/>
            <a:ext cx="170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/>
              <a:t>ToF-700 wall</a:t>
            </a:r>
          </a:p>
        </p:txBody>
      </p:sp>
      <p:pic>
        <p:nvPicPr>
          <p:cNvPr id="36882" name="Picture 1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92150"/>
            <a:ext cx="3803650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6883" name="Rectangle 18"/>
          <p:cNvSpPr>
            <a:spLocks noChangeArrowheads="1"/>
          </p:cNvSpPr>
          <p:nvPr/>
        </p:nvSpPr>
        <p:spPr bwMode="auto">
          <a:xfrm>
            <a:off x="3276600" y="6237288"/>
            <a:ext cx="1703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en-US" altLang="ru-RU" sz="2000"/>
              <a:t>ToF-400 wall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"/>
          <p:cNvSpPr>
            <a:spLocks noChangeArrowheads="1"/>
          </p:cNvSpPr>
          <p:nvPr/>
        </p:nvSpPr>
        <p:spPr bwMode="auto">
          <a:xfrm>
            <a:off x="3492500" y="2801938"/>
            <a:ext cx="180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latinLnBrk="1" hangingPunct="1">
              <a:spcBef>
                <a:spcPct val="0"/>
              </a:spcBef>
              <a:buSzTx/>
              <a:buFontTx/>
              <a:buNone/>
            </a:pPr>
            <a:endParaRPr lang="en-US" altLang="en-US" sz="2800" b="0">
              <a:solidFill>
                <a:srgbClr val="FF0066"/>
              </a:solidFill>
              <a:sym typeface="Arial" charset="0"/>
            </a:endParaRPr>
          </a:p>
        </p:txBody>
      </p:sp>
      <p:sp>
        <p:nvSpPr>
          <p:cNvPr id="37891" name="Shape"/>
          <p:cNvSpPr>
            <a:spLocks noChangeArrowheads="1"/>
          </p:cNvSpPr>
          <p:nvPr/>
        </p:nvSpPr>
        <p:spPr bwMode="auto">
          <a:xfrm>
            <a:off x="0" y="6553200"/>
            <a:ext cx="273208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latin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sym typeface="Arial" charset="0"/>
              </a:rPr>
              <a:t>M.Kapishin 		</a:t>
            </a:r>
            <a:r>
              <a:rPr lang="en-US" altLang="en-US" sz="1400" b="0">
                <a:sym typeface="Arial" charset="0"/>
              </a:rPr>
              <a:t> </a:t>
            </a:r>
            <a:r>
              <a:rPr lang="en-US" altLang="en-US" sz="1400">
                <a:sym typeface="Arial" charset="0"/>
              </a:rPr>
              <a:t>BM@N experiment</a:t>
            </a:r>
            <a:r>
              <a:rPr lang="en-US" altLang="en-US" sz="1400" b="0">
                <a:sym typeface="Arial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38" y="2108200"/>
            <a:ext cx="3279775" cy="2630488"/>
          </a:xfrm>
          <a:prstGeom prst="rect">
            <a:avLst/>
          </a:prstGeom>
          <a:noFill/>
          <a:ln>
            <a:noFill/>
          </a:ln>
          <a:effectLst>
            <a:outerShdw blurRad="50800" dist="76201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Content Placeholder 2"/>
          <p:cNvPicPr>
            <a:picLocks noRot="1" noChangeAspect="1" noMove="1" noResize="1" noEditPoints="1" noAdjustHandles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249363"/>
            <a:ext cx="4865688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844675"/>
            <a:ext cx="3513137" cy="4787900"/>
          </a:xfrm>
          <a:prstGeom prst="rect">
            <a:avLst/>
          </a:prstGeom>
          <a:noFill/>
          <a:ln>
            <a:noFill/>
          </a:ln>
          <a:effectLst>
            <a:outerShdw blurRad="50800" dist="76201" dir="2700000" algn="tl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1258888" y="0"/>
            <a:ext cx="6569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1">
              <a:buSzTx/>
              <a:buFontTx/>
              <a:buNone/>
            </a:pPr>
            <a:r>
              <a:rPr lang="en-US" altLang="en-US" sz="3200" b="0">
                <a:solidFill>
                  <a:srgbClr val="FF0066"/>
                </a:solidFill>
                <a:sym typeface="Arial" charset="0"/>
              </a:rPr>
              <a:t>Questions from HADES experiment</a:t>
            </a: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1042988" y="620713"/>
            <a:ext cx="7559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000000"/>
                </a:solidFill>
                <a:sym typeface="Arial" charset="0"/>
              </a:rPr>
              <a:t>Excess of </a:t>
            </a:r>
            <a:r>
              <a:rPr lang="el-GR" altLang="ru-RU" sz="2000">
                <a:solidFill>
                  <a:srgbClr val="000000"/>
                </a:solidFill>
                <a:sym typeface="Arial" charset="0"/>
              </a:rPr>
              <a:t>φ</a:t>
            </a:r>
            <a:r>
              <a:rPr lang="en-US" altLang="ru-RU" sz="2000">
                <a:solidFill>
                  <a:srgbClr val="000000"/>
                </a:solidFill>
                <a:sym typeface="Arial" charset="0"/>
              </a:rPr>
              <a:t> and </a:t>
            </a:r>
            <a:r>
              <a:rPr lang="el-GR" altLang="ru-RU" sz="2000">
                <a:solidFill>
                  <a:srgbClr val="000000"/>
                </a:solidFill>
                <a:sym typeface="Arial" charset="0"/>
              </a:rPr>
              <a:t>Ξ</a:t>
            </a:r>
            <a:r>
              <a:rPr lang="en-US" altLang="ru-RU" sz="2000" baseline="30000">
                <a:solidFill>
                  <a:srgbClr val="000000"/>
                </a:solidFill>
                <a:sym typeface="Arial" charset="0"/>
              </a:rPr>
              <a:t>- </a:t>
            </a:r>
            <a:r>
              <a:rPr lang="en-US" altLang="ru-RU" sz="2000">
                <a:solidFill>
                  <a:srgbClr val="000000"/>
                </a:solidFill>
                <a:sym typeface="Arial" charset="0"/>
              </a:rPr>
              <a:t>production in heavy ion collisions</a:t>
            </a:r>
            <a:endParaRPr lang="el-GR" altLang="ru-RU" sz="2000">
              <a:solidFill>
                <a:srgbClr val="000000"/>
              </a:solidFill>
              <a:sym typeface="Arial" charset="0"/>
            </a:endParaRPr>
          </a:p>
        </p:txBody>
      </p:sp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60575"/>
            <a:ext cx="4638675" cy="372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908050"/>
            <a:ext cx="2717800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>
              <a:spcBef>
                <a:spcPct val="0"/>
              </a:spcBef>
            </a:pPr>
            <a:endParaRPr lang="en-US" altLang="en-US" sz="2000" b="0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468313" y="0"/>
            <a:ext cx="8388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en-US" altLang="en-US" sz="2400">
                <a:solidFill>
                  <a:srgbClr val="CC0000"/>
                </a:solidFill>
              </a:rPr>
              <a:t>Excess strength in np momentum distribution due to  strong correlations induced by tensor NN potential</a:t>
            </a:r>
          </a:p>
        </p:txBody>
      </p:sp>
      <p:sp>
        <p:nvSpPr>
          <p:cNvPr id="41988" name="Text Box 10"/>
          <p:cNvSpPr txBox="1">
            <a:spLocks noChangeArrowheads="1"/>
          </p:cNvSpPr>
          <p:nvPr/>
        </p:nvSpPr>
        <p:spPr bwMode="auto">
          <a:xfrm>
            <a:off x="7543800" y="3048000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50000"/>
              </a:spcBef>
            </a:pPr>
            <a:endParaRPr lang="en-US" altLang="en-US" sz="1800" b="0"/>
          </a:p>
        </p:txBody>
      </p:sp>
      <p:grpSp>
        <p:nvGrpSpPr>
          <p:cNvPr id="41989" name="Group 18"/>
          <p:cNvGrpSpPr>
            <a:grpSpLocks/>
          </p:cNvGrpSpPr>
          <p:nvPr/>
        </p:nvGrpSpPr>
        <p:grpSpPr bwMode="auto">
          <a:xfrm>
            <a:off x="4495800" y="3810000"/>
            <a:ext cx="1219200" cy="381000"/>
            <a:chOff x="2016" y="3072"/>
            <a:chExt cx="768" cy="240"/>
          </a:xfrm>
        </p:grpSpPr>
        <p:sp>
          <p:nvSpPr>
            <p:cNvPr id="42033" name="Rectangle 19"/>
            <p:cNvSpPr>
              <a:spLocks noChangeArrowheads="1"/>
            </p:cNvSpPr>
            <p:nvPr/>
          </p:nvSpPr>
          <p:spPr bwMode="auto">
            <a:xfrm>
              <a:off x="2016" y="3072"/>
              <a:ext cx="576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>
                <a:spcBef>
                  <a:spcPct val="0"/>
                </a:spcBef>
              </a:pPr>
              <a:endParaRPr lang="en-US" altLang="en-US" sz="1800" b="0"/>
            </a:p>
          </p:txBody>
        </p:sp>
        <p:sp>
          <p:nvSpPr>
            <p:cNvPr id="42034" name="Text Box 20"/>
            <p:cNvSpPr txBox="1">
              <a:spLocks noChangeArrowheads="1"/>
            </p:cNvSpPr>
            <p:nvPr/>
          </p:nvSpPr>
          <p:spPr bwMode="auto">
            <a:xfrm>
              <a:off x="2064" y="3072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>
                <a:spcBef>
                  <a:spcPct val="50000"/>
                </a:spcBef>
              </a:pPr>
              <a:endParaRPr lang="en-US" altLang="en-US" sz="1800" b="0"/>
            </a:p>
          </p:txBody>
        </p:sp>
      </p:grpSp>
      <p:sp>
        <p:nvSpPr>
          <p:cNvPr id="41990" name="Line 24"/>
          <p:cNvSpPr>
            <a:spLocks noChangeShapeType="1"/>
          </p:cNvSpPr>
          <p:nvPr/>
        </p:nvSpPr>
        <p:spPr bwMode="auto">
          <a:xfrm flipV="1">
            <a:off x="1619250" y="3789363"/>
            <a:ext cx="76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pSp>
        <p:nvGrpSpPr>
          <p:cNvPr id="41991" name="Group 63"/>
          <p:cNvGrpSpPr>
            <a:grpSpLocks/>
          </p:cNvGrpSpPr>
          <p:nvPr/>
        </p:nvGrpSpPr>
        <p:grpSpPr bwMode="auto">
          <a:xfrm>
            <a:off x="3708400" y="4941888"/>
            <a:ext cx="2016125" cy="1219200"/>
            <a:chOff x="1447800" y="3886200"/>
            <a:chExt cx="3550274" cy="1447800"/>
          </a:xfrm>
        </p:grpSpPr>
        <p:sp>
          <p:nvSpPr>
            <p:cNvPr id="65" name="TextBox 64"/>
            <p:cNvSpPr txBox="1"/>
            <p:nvPr/>
          </p:nvSpPr>
          <p:spPr>
            <a:xfrm>
              <a:off x="1447800" y="4419699"/>
              <a:ext cx="1694068" cy="4317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89991" tIns="44996" rIns="89991" bIns="44996" compatLnSpc="0">
              <a:spAutoFit/>
            </a:bodyPr>
            <a:lstStyle>
              <a:defPPr lvl="0">
                <a:buSzPct val="45000"/>
                <a:buFont typeface="StarSymbol"/>
                <a:buNone/>
              </a:defPPr>
              <a:lvl1pPr lvl="0">
                <a:buSzPct val="45000"/>
                <a:buFont typeface="StarSymbol"/>
                <a:buChar char="●"/>
              </a:lvl1pPr>
              <a:lvl2pPr lvl="1">
                <a:buSzPct val="45000"/>
                <a:buFont typeface="StarSymbol"/>
                <a:buChar char="●"/>
              </a:lvl2pPr>
              <a:lvl3pPr lvl="2">
                <a:buSzPct val="45000"/>
                <a:buFont typeface="StarSymbol"/>
                <a:buChar char="●"/>
              </a:lvl3pPr>
              <a:lvl4pPr lvl="3">
                <a:buSzPct val="45000"/>
                <a:buFont typeface="StarSymbol"/>
                <a:buChar char="●"/>
              </a:lvl4pPr>
              <a:lvl5pPr lvl="4">
                <a:buSzPct val="45000"/>
                <a:buFont typeface="StarSymbol"/>
                <a:buChar char="●"/>
              </a:lvl5pPr>
              <a:lvl6pPr lvl="5">
                <a:buSzPct val="45000"/>
                <a:buFont typeface="StarSymbol"/>
                <a:buChar char="●"/>
              </a:lvl6pPr>
              <a:lvl7pPr lvl="6">
                <a:buSzPct val="45000"/>
                <a:buFont typeface="StarSymbol"/>
                <a:buChar char="●"/>
              </a:lvl7pPr>
              <a:lvl8pPr lvl="7">
                <a:buSzPct val="45000"/>
                <a:buFont typeface="StarSymbol"/>
                <a:buChar char="●"/>
              </a:lvl8pPr>
              <a:lvl9pPr lvl="8">
                <a:buSzPct val="45000"/>
                <a:buFont typeface="StarSymbol"/>
                <a:buChar char="●"/>
              </a:lvl9pPr>
            </a:lstStyle>
            <a:p>
              <a:pPr defTabSz="914400" eaLnBrk="0" hangingPunct="0">
                <a:buClrTx/>
                <a:buFont typeface="StarSymbol"/>
                <a:buNone/>
                <a:defRPr u="sng">
                  <a:uFillTx/>
                </a:defRPr>
              </a:pPr>
              <a:r>
                <a:rPr lang="en-US" u="sng" dirty="0">
                  <a:latin typeface="Arial" pitchFamily="18"/>
                  <a:ea typeface="Droid Sans Fallback" pitchFamily="2"/>
                  <a:cs typeface="Lohit Hindi" pitchFamily="2"/>
                </a:rPr>
                <a:t>L = 0, 2</a:t>
              </a:r>
            </a:p>
          </p:txBody>
        </p:sp>
        <p:grpSp>
          <p:nvGrpSpPr>
            <p:cNvPr id="42001" name="Group 35"/>
            <p:cNvGrpSpPr>
              <a:grpSpLocks/>
            </p:cNvGrpSpPr>
            <p:nvPr/>
          </p:nvGrpSpPr>
          <p:grpSpPr bwMode="auto">
            <a:xfrm>
              <a:off x="1895354" y="3886200"/>
              <a:ext cx="3102720" cy="1447800"/>
              <a:chOff x="990600" y="2362202"/>
              <a:chExt cx="3102720" cy="2971798"/>
            </a:xfrm>
          </p:grpSpPr>
          <p:sp>
            <p:nvSpPr>
              <p:cNvPr id="67" name="Straight Connector 66"/>
              <p:cNvSpPr/>
              <p:nvPr/>
            </p:nvSpPr>
            <p:spPr>
              <a:xfrm flipV="1">
                <a:off x="2991897" y="2362202"/>
                <a:ext cx="0" cy="684905"/>
              </a:xfrm>
              <a:prstGeom prst="line">
                <a:avLst/>
              </a:prstGeom>
              <a:noFill/>
              <a:ln w="183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wrap="none" lIns="98990" tIns="53994" rIns="98990" bIns="53994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68" name="Straight Connector 67"/>
              <p:cNvSpPr/>
              <p:nvPr/>
            </p:nvSpPr>
            <p:spPr>
              <a:xfrm>
                <a:off x="3855704" y="2505373"/>
                <a:ext cx="0" cy="684908"/>
              </a:xfrm>
              <a:prstGeom prst="line">
                <a:avLst/>
              </a:prstGeom>
              <a:noFill/>
              <a:ln w="183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wrap="none" lIns="98990" tIns="53994" rIns="98990" bIns="53994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69" name="Straight Connector 68"/>
              <p:cNvSpPr/>
              <p:nvPr/>
            </p:nvSpPr>
            <p:spPr>
              <a:xfrm flipV="1">
                <a:off x="3567768" y="2362202"/>
                <a:ext cx="0" cy="684905"/>
              </a:xfrm>
              <a:prstGeom prst="line">
                <a:avLst/>
              </a:prstGeom>
              <a:noFill/>
              <a:ln w="183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wrap="none" lIns="98990" tIns="53994" rIns="98990" bIns="53994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70" name="Straight Connector 69"/>
              <p:cNvSpPr/>
              <p:nvPr/>
            </p:nvSpPr>
            <p:spPr>
              <a:xfrm flipV="1">
                <a:off x="2698371" y="2362202"/>
                <a:ext cx="0" cy="684905"/>
              </a:xfrm>
              <a:prstGeom prst="line">
                <a:avLst/>
              </a:prstGeom>
              <a:noFill/>
              <a:ln w="1836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wrap="none" lIns="98990" tIns="53994" rIns="98990" bIns="53994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589346" y="2698850"/>
                <a:ext cx="229230" cy="2283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</a:ln>
            </p:spPr>
            <p:txBody>
              <a:bodyPr wrap="none" lIns="89991" tIns="44996" rIns="89991" bIns="44996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72" name="Freeform 71"/>
              <p:cNvSpPr/>
              <p:nvPr/>
            </p:nvSpPr>
            <p:spPr>
              <a:xfrm>
                <a:off x="2874486" y="2698850"/>
                <a:ext cx="229230" cy="2283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</a:ln>
            </p:spPr>
            <p:txBody>
              <a:bodyPr wrap="none" lIns="89991" tIns="44996" rIns="89991" bIns="44996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3450357" y="2698850"/>
                <a:ext cx="229230" cy="2283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0000FF"/>
              </a:solidFill>
              <a:ln w="0">
                <a:solidFill>
                  <a:srgbClr val="0000FF"/>
                </a:solidFill>
                <a:prstDash val="solid"/>
              </a:ln>
            </p:spPr>
            <p:txBody>
              <a:bodyPr wrap="none" lIns="89991" tIns="44996" rIns="89991" bIns="44996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sp>
            <p:nvSpPr>
              <p:cNvPr id="74" name="Freeform 73"/>
              <p:cNvSpPr/>
              <p:nvPr/>
            </p:nvSpPr>
            <p:spPr>
              <a:xfrm>
                <a:off x="3743885" y="2698850"/>
                <a:ext cx="226434" cy="22830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*/ 5419351 1 1725033"/>
                  <a:gd name="f6" fmla="*/ 10800 10800 1"/>
                  <a:gd name="f7" fmla="+- 0 0 0"/>
                  <a:gd name="f8" fmla="+- 0 0 360"/>
                  <a:gd name="f9" fmla="val 10800"/>
                  <a:gd name="f10" fmla="*/ f3 1 21600"/>
                  <a:gd name="f11" fmla="*/ f4 1 21600"/>
                  <a:gd name="f12" fmla="*/ 0 f5 1"/>
                  <a:gd name="f13" fmla="*/ f7 f0 1"/>
                  <a:gd name="f14" fmla="*/ f8 f0 1"/>
                  <a:gd name="f15" fmla="*/ 3163 f10 1"/>
                  <a:gd name="f16" fmla="*/ 18437 f10 1"/>
                  <a:gd name="f17" fmla="*/ 18437 f11 1"/>
                  <a:gd name="f18" fmla="*/ 3163 f11 1"/>
                  <a:gd name="f19" fmla="*/ f12 1 f2"/>
                  <a:gd name="f20" fmla="*/ f13 1 f2"/>
                  <a:gd name="f21" fmla="*/ f14 1 f2"/>
                  <a:gd name="f22" fmla="*/ 10800 f10 1"/>
                  <a:gd name="f23" fmla="*/ 0 f11 1"/>
                  <a:gd name="f24" fmla="*/ 0 f10 1"/>
                  <a:gd name="f25" fmla="*/ 10800 f11 1"/>
                  <a:gd name="f26" fmla="*/ 21600 f11 1"/>
                  <a:gd name="f27" fmla="*/ 21600 f10 1"/>
                  <a:gd name="f28" fmla="+- 0 0 f19"/>
                  <a:gd name="f29" fmla="+- f20 0 f1"/>
                  <a:gd name="f30" fmla="+- f21 0 f1"/>
                  <a:gd name="f31" fmla="*/ f28 f0 1"/>
                  <a:gd name="f32" fmla="+- f30 0 f29"/>
                  <a:gd name="f33" fmla="*/ f31 1 f5"/>
                  <a:gd name="f34" fmla="+- f33 0 f1"/>
                  <a:gd name="f35" fmla="cos 1 f34"/>
                  <a:gd name="f36" fmla="sin 1 f34"/>
                  <a:gd name="f37" fmla="+- 0 0 f35"/>
                  <a:gd name="f38" fmla="+- 0 0 f36"/>
                  <a:gd name="f39" fmla="*/ 10800 f37 1"/>
                  <a:gd name="f40" fmla="*/ 10800 f38 1"/>
                  <a:gd name="f41" fmla="*/ f39 f39 1"/>
                  <a:gd name="f42" fmla="*/ f40 f40 1"/>
                  <a:gd name="f43" fmla="+- f41 f42 0"/>
                  <a:gd name="f44" fmla="sqrt f43"/>
                  <a:gd name="f45" fmla="*/ f6 1 f44"/>
                  <a:gd name="f46" fmla="*/ f37 f45 1"/>
                  <a:gd name="f47" fmla="*/ f38 f45 1"/>
                  <a:gd name="f48" fmla="+- 10800 0 f46"/>
                  <a:gd name="f49" fmla="+- 10800 0 f47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22" y="f23"/>
                  </a:cxn>
                  <a:cxn ang="f29">
                    <a:pos x="f15" y="f18"/>
                  </a:cxn>
                  <a:cxn ang="f29">
                    <a:pos x="f24" y="f25"/>
                  </a:cxn>
                  <a:cxn ang="f29">
                    <a:pos x="f15" y="f17"/>
                  </a:cxn>
                  <a:cxn ang="f29">
                    <a:pos x="f22" y="f26"/>
                  </a:cxn>
                  <a:cxn ang="f29">
                    <a:pos x="f16" y="f17"/>
                  </a:cxn>
                  <a:cxn ang="f29">
                    <a:pos x="f27" y="f25"/>
                  </a:cxn>
                  <a:cxn ang="f29">
                    <a:pos x="f16" y="f18"/>
                  </a:cxn>
                </a:cxnLst>
                <a:rect l="f15" t="f18" r="f16" b="f17"/>
                <a:pathLst>
                  <a:path w="21600" h="21600">
                    <a:moveTo>
                      <a:pt x="f48" y="f49"/>
                    </a:moveTo>
                    <a:arcTo wR="f9" hR="f9" stAng="f29" swAng="f32"/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</a:ln>
            </p:spPr>
            <p:txBody>
              <a:bodyPr wrap="none" lIns="89991" tIns="44996" rIns="89991" bIns="44996" anchor="ctr" compatLnSpc="0"/>
              <a:lstStyle>
                <a:defPPr lvl="0">
                  <a:buSzPct val="45000"/>
                  <a:buFont typeface="StarSymbol"/>
                  <a:buNone/>
                </a:defPPr>
                <a:lvl1pPr lvl="0">
                  <a:buSzPct val="45000"/>
                  <a:buFont typeface="StarSymbol"/>
                  <a:buChar char="●"/>
                </a:lvl1pPr>
                <a:lvl2pPr lvl="1">
                  <a:buSzPct val="45000"/>
                  <a:buFont typeface="StarSymbol"/>
                  <a:buChar char="●"/>
                </a:lvl2pPr>
                <a:lvl3pPr lvl="2">
                  <a:buSzPct val="45000"/>
                  <a:buFont typeface="StarSymbol"/>
                  <a:buChar char="●"/>
                </a:lvl3pPr>
                <a:lvl4pPr lvl="3">
                  <a:buSzPct val="45000"/>
                  <a:buFont typeface="StarSymbol"/>
                  <a:buChar char="●"/>
                </a:lvl4pPr>
                <a:lvl5pPr lvl="4">
                  <a:buSzPct val="45000"/>
                  <a:buFont typeface="StarSymbol"/>
                  <a:buChar char="●"/>
                </a:lvl5pPr>
                <a:lvl6pPr lvl="5">
                  <a:buSzPct val="45000"/>
                  <a:buFont typeface="StarSymbol"/>
                  <a:buChar char="●"/>
                </a:lvl6pPr>
                <a:lvl7pPr lvl="6">
                  <a:buSzPct val="45000"/>
                  <a:buFont typeface="StarSymbol"/>
                  <a:buChar char="●"/>
                </a:lvl7pPr>
                <a:lvl8pPr lvl="7">
                  <a:buSzPct val="45000"/>
                  <a:buFont typeface="StarSymbol"/>
                  <a:buChar char="●"/>
                </a:lvl8pPr>
                <a:lvl9pPr lvl="8">
                  <a:buSzPct val="45000"/>
                  <a:buFont typeface="StarSymbol"/>
                  <a:buChar char="●"/>
                </a:lvl9pPr>
              </a:lstStyle>
              <a:p>
                <a:pPr defTabSz="914400" eaLnBrk="0" hangingPunct="0">
                  <a:buClrTx/>
                  <a:buFont typeface="StarSymbol"/>
                  <a:buNone/>
                  <a:defRPr/>
                </a:pPr>
                <a:endParaRPr lang="en-US" b="0" dirty="0">
                  <a:latin typeface="Arial" pitchFamily="18"/>
                  <a:ea typeface="Droid Sans Fallback" pitchFamily="2"/>
                  <a:cs typeface="Lohit Hindi" pitchFamily="2"/>
                </a:endParaRPr>
              </a:p>
            </p:txBody>
          </p:sp>
          <p:grpSp>
            <p:nvGrpSpPr>
              <p:cNvPr id="42010" name="Group 22"/>
              <p:cNvGrpSpPr>
                <a:grpSpLocks/>
              </p:cNvGrpSpPr>
              <p:nvPr/>
            </p:nvGrpSpPr>
            <p:grpSpPr bwMode="auto">
              <a:xfrm>
                <a:off x="2362199" y="3155999"/>
                <a:ext cx="1654920" cy="914400"/>
                <a:chOff x="2362199" y="3155999"/>
                <a:chExt cx="1654920" cy="914400"/>
              </a:xfrm>
            </p:grpSpPr>
            <p:sp>
              <p:nvSpPr>
                <p:cNvPr id="88" name="Straight Connector 3"/>
                <p:cNvSpPr/>
                <p:nvPr/>
              </p:nvSpPr>
              <p:spPr>
                <a:xfrm>
                  <a:off x="3975910" y="3360539"/>
                  <a:ext cx="0" cy="684905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9" name="Straight Connector 88"/>
                <p:cNvSpPr/>
                <p:nvPr/>
              </p:nvSpPr>
              <p:spPr>
                <a:xfrm flipV="1">
                  <a:off x="3721521" y="3263800"/>
                  <a:ext cx="0" cy="684907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0" name="Straight Connector 89"/>
                <p:cNvSpPr/>
                <p:nvPr/>
              </p:nvSpPr>
              <p:spPr>
                <a:xfrm flipV="1">
                  <a:off x="3072967" y="3263800"/>
                  <a:ext cx="0" cy="684907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1" name="Straight Connector 90"/>
                <p:cNvSpPr/>
                <p:nvPr/>
              </p:nvSpPr>
              <p:spPr>
                <a:xfrm flipV="1">
                  <a:off x="2785030" y="3263800"/>
                  <a:ext cx="0" cy="684907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2" name="Freeform 15"/>
                <p:cNvSpPr/>
                <p:nvPr/>
              </p:nvSpPr>
              <p:spPr>
                <a:xfrm>
                  <a:off x="2955556" y="3530798"/>
                  <a:ext cx="229230" cy="228301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3" name="Freeform 16"/>
                <p:cNvSpPr/>
                <p:nvPr/>
              </p:nvSpPr>
              <p:spPr>
                <a:xfrm>
                  <a:off x="3587337" y="3526927"/>
                  <a:ext cx="229230" cy="228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4" name="Freeform 17"/>
                <p:cNvSpPr/>
                <p:nvPr/>
              </p:nvSpPr>
              <p:spPr>
                <a:xfrm>
                  <a:off x="3869681" y="3530798"/>
                  <a:ext cx="229230" cy="228301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5" name="Freeform 18"/>
                <p:cNvSpPr/>
                <p:nvPr/>
              </p:nvSpPr>
              <p:spPr>
                <a:xfrm>
                  <a:off x="2673211" y="3526927"/>
                  <a:ext cx="229230" cy="228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FF0000"/>
                </a:solidFill>
                <a:ln w="0">
                  <a:solidFill>
                    <a:srgbClr val="FF0000"/>
                  </a:solidFill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6" name="Straight Connector 19"/>
                <p:cNvSpPr/>
                <p:nvPr/>
              </p:nvSpPr>
              <p:spPr>
                <a:xfrm>
                  <a:off x="2362912" y="3155453"/>
                  <a:ext cx="995195" cy="913208"/>
                </a:xfrm>
                <a:prstGeom prst="line">
                  <a:avLst/>
                </a:prstGeom>
                <a:noFill/>
                <a:ln w="36720">
                  <a:solidFill>
                    <a:srgbClr val="000000"/>
                  </a:solidFill>
                  <a:prstDash val="solid"/>
                </a:ln>
              </p:spPr>
              <p:txBody>
                <a:bodyPr wrap="none" lIns="107989" tIns="62993" rIns="107989" bIns="62993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97" name="Straight Connector 20"/>
                <p:cNvSpPr/>
                <p:nvPr/>
              </p:nvSpPr>
              <p:spPr>
                <a:xfrm flipV="1">
                  <a:off x="2362912" y="3155453"/>
                  <a:ext cx="995195" cy="913208"/>
                </a:xfrm>
                <a:prstGeom prst="line">
                  <a:avLst/>
                </a:prstGeom>
                <a:noFill/>
                <a:ln w="36720">
                  <a:solidFill>
                    <a:srgbClr val="000000"/>
                  </a:solidFill>
                  <a:prstDash val="solid"/>
                </a:ln>
              </p:spPr>
              <p:txBody>
                <a:bodyPr wrap="none" lIns="107989" tIns="62993" rIns="107989" bIns="62993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</p:grpSp>
          <p:sp>
            <p:nvSpPr>
              <p:cNvPr id="42011" name="TextBox 75"/>
              <p:cNvSpPr txBox="1">
                <a:spLocks noChangeArrowheads="1"/>
              </p:cNvSpPr>
              <p:nvPr/>
            </p:nvSpPr>
            <p:spPr bwMode="auto">
              <a:xfrm>
                <a:off x="990600" y="2590502"/>
                <a:ext cx="1174002" cy="893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ts val="800"/>
                  </a:spcBef>
                  <a:defRPr sz="32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eaLnBrk="0" hangingPunct="0">
                  <a:spcBef>
                    <a:spcPts val="700"/>
                  </a:spcBef>
                  <a:defRPr sz="2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eaLnBrk="0" hangingPunct="0">
                  <a:spcBef>
                    <a:spcPts val="600"/>
                  </a:spcBef>
                  <a:defRPr sz="24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eaLnBrk="0" hangingPunct="0">
                  <a:spcBef>
                    <a:spcPts val="500"/>
                  </a:spcBef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ts val="5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defRPr sz="20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defTabSz="914400">
                  <a:spcBef>
                    <a:spcPct val="0"/>
                  </a:spcBef>
                </a:pPr>
                <a:r>
                  <a:rPr lang="en-US" altLang="en-US" sz="1800"/>
                  <a:t>SRC</a:t>
                </a:r>
              </a:p>
            </p:txBody>
          </p:sp>
          <p:grpSp>
            <p:nvGrpSpPr>
              <p:cNvPr id="42012" name="Group 23"/>
              <p:cNvGrpSpPr>
                <a:grpSpLocks/>
              </p:cNvGrpSpPr>
              <p:nvPr/>
            </p:nvGrpSpPr>
            <p:grpSpPr bwMode="auto">
              <a:xfrm>
                <a:off x="2438400" y="4419600"/>
                <a:ext cx="1654920" cy="914400"/>
                <a:chOff x="2362199" y="3155999"/>
                <a:chExt cx="1654920" cy="914400"/>
              </a:xfrm>
            </p:grpSpPr>
            <p:sp>
              <p:nvSpPr>
                <p:cNvPr id="78" name="Straight Connector 77"/>
                <p:cNvSpPr/>
                <p:nvPr/>
              </p:nvSpPr>
              <p:spPr>
                <a:xfrm>
                  <a:off x="3894117" y="3362275"/>
                  <a:ext cx="0" cy="684907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79" name="Straight Connector 78"/>
                <p:cNvSpPr/>
                <p:nvPr/>
              </p:nvSpPr>
              <p:spPr>
                <a:xfrm flipV="1">
                  <a:off x="3639729" y="3265538"/>
                  <a:ext cx="0" cy="684905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0" name="Straight Connector 79"/>
                <p:cNvSpPr/>
                <p:nvPr/>
              </p:nvSpPr>
              <p:spPr>
                <a:xfrm flipV="1">
                  <a:off x="2991175" y="3265538"/>
                  <a:ext cx="0" cy="684905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1" name="Straight Connector 80"/>
                <p:cNvSpPr/>
                <p:nvPr/>
              </p:nvSpPr>
              <p:spPr>
                <a:xfrm flipV="1">
                  <a:off x="2703238" y="3265538"/>
                  <a:ext cx="0" cy="684905"/>
                </a:xfrm>
                <a:prstGeom prst="line">
                  <a:avLst/>
                </a:prstGeom>
                <a:noFill/>
                <a:ln w="18360">
                  <a:solidFill>
                    <a:srgbClr val="000000"/>
                  </a:solidFill>
                  <a:prstDash val="solid"/>
                  <a:tailEnd type="arrow"/>
                </a:ln>
              </p:spPr>
              <p:txBody>
                <a:bodyPr wrap="none" lIns="98990" tIns="53994" rIns="98990" bIns="53994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2" name="Freeform 81"/>
                <p:cNvSpPr/>
                <p:nvPr/>
              </p:nvSpPr>
              <p:spPr>
                <a:xfrm>
                  <a:off x="2873764" y="3532534"/>
                  <a:ext cx="229230" cy="228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noFill/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>
                  <a:off x="3505545" y="3528665"/>
                  <a:ext cx="229230" cy="228301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noFill/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>
                  <a:off x="3787889" y="3532534"/>
                  <a:ext cx="229230" cy="228303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noFill/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>
                  <a:off x="2591419" y="3528665"/>
                  <a:ext cx="229230" cy="228301"/>
                </a:xfrm>
                <a:custGeom>
                  <a:avLst/>
                  <a:gdLst>
                    <a:gd name="f0" fmla="val 10800000"/>
                    <a:gd name="f1" fmla="val 5400000"/>
                    <a:gd name="f2" fmla="val 180"/>
                    <a:gd name="f3" fmla="val w"/>
                    <a:gd name="f4" fmla="val h"/>
                    <a:gd name="f5" fmla="*/ 5419351 1 1725033"/>
                    <a:gd name="f6" fmla="*/ 10800 10800 1"/>
                    <a:gd name="f7" fmla="+- 0 0 0"/>
                    <a:gd name="f8" fmla="+- 0 0 360"/>
                    <a:gd name="f9" fmla="val 10800"/>
                    <a:gd name="f10" fmla="*/ f3 1 21600"/>
                    <a:gd name="f11" fmla="*/ f4 1 21600"/>
                    <a:gd name="f12" fmla="*/ 0 f5 1"/>
                    <a:gd name="f13" fmla="*/ f7 f0 1"/>
                    <a:gd name="f14" fmla="*/ f8 f0 1"/>
                    <a:gd name="f15" fmla="*/ 3163 f10 1"/>
                    <a:gd name="f16" fmla="*/ 18437 f10 1"/>
                    <a:gd name="f17" fmla="*/ 18437 f11 1"/>
                    <a:gd name="f18" fmla="*/ 3163 f11 1"/>
                    <a:gd name="f19" fmla="*/ f12 1 f2"/>
                    <a:gd name="f20" fmla="*/ f13 1 f2"/>
                    <a:gd name="f21" fmla="*/ f14 1 f2"/>
                    <a:gd name="f22" fmla="*/ 10800 f10 1"/>
                    <a:gd name="f23" fmla="*/ 0 f11 1"/>
                    <a:gd name="f24" fmla="*/ 0 f10 1"/>
                    <a:gd name="f25" fmla="*/ 10800 f11 1"/>
                    <a:gd name="f26" fmla="*/ 21600 f11 1"/>
                    <a:gd name="f27" fmla="*/ 21600 f10 1"/>
                    <a:gd name="f28" fmla="+- 0 0 f19"/>
                    <a:gd name="f29" fmla="+- f20 0 f1"/>
                    <a:gd name="f30" fmla="+- f21 0 f1"/>
                    <a:gd name="f31" fmla="*/ f28 f0 1"/>
                    <a:gd name="f32" fmla="+- f30 0 f29"/>
                    <a:gd name="f33" fmla="*/ f31 1 f5"/>
                    <a:gd name="f34" fmla="+- f33 0 f1"/>
                    <a:gd name="f35" fmla="cos 1 f34"/>
                    <a:gd name="f36" fmla="sin 1 f34"/>
                    <a:gd name="f37" fmla="+- 0 0 f35"/>
                    <a:gd name="f38" fmla="+- 0 0 f36"/>
                    <a:gd name="f39" fmla="*/ 10800 f37 1"/>
                    <a:gd name="f40" fmla="*/ 10800 f38 1"/>
                    <a:gd name="f41" fmla="*/ f39 f39 1"/>
                    <a:gd name="f42" fmla="*/ f40 f40 1"/>
                    <a:gd name="f43" fmla="+- f41 f42 0"/>
                    <a:gd name="f44" fmla="sqrt f43"/>
                    <a:gd name="f45" fmla="*/ f6 1 f44"/>
                    <a:gd name="f46" fmla="*/ f37 f45 1"/>
                    <a:gd name="f47" fmla="*/ f38 f45 1"/>
                    <a:gd name="f48" fmla="+- 10800 0 f46"/>
                    <a:gd name="f49" fmla="+- 10800 0 f47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9">
                      <a:pos x="f22" y="f23"/>
                    </a:cxn>
                    <a:cxn ang="f29">
                      <a:pos x="f15" y="f18"/>
                    </a:cxn>
                    <a:cxn ang="f29">
                      <a:pos x="f24" y="f25"/>
                    </a:cxn>
                    <a:cxn ang="f29">
                      <a:pos x="f15" y="f17"/>
                    </a:cxn>
                    <a:cxn ang="f29">
                      <a:pos x="f22" y="f26"/>
                    </a:cxn>
                    <a:cxn ang="f29">
                      <a:pos x="f16" y="f17"/>
                    </a:cxn>
                    <a:cxn ang="f29">
                      <a:pos x="f27" y="f25"/>
                    </a:cxn>
                    <a:cxn ang="f29">
                      <a:pos x="f16" y="f18"/>
                    </a:cxn>
                  </a:cxnLst>
                  <a:rect l="f15" t="f18" r="f16" b="f17"/>
                  <a:pathLst>
                    <a:path w="21600" h="21600">
                      <a:moveTo>
                        <a:pt x="f48" y="f49"/>
                      </a:moveTo>
                      <a:arcTo wR="f9" hR="f9" stAng="f29" swAng="f32"/>
                      <a:close/>
                    </a:path>
                  </a:pathLst>
                </a:custGeom>
                <a:solidFill>
                  <a:srgbClr val="0000FF"/>
                </a:solidFill>
                <a:ln w="0">
                  <a:noFill/>
                  <a:prstDash val="solid"/>
                </a:ln>
              </p:spPr>
              <p:txBody>
                <a:bodyPr wrap="none" lIns="89991" tIns="44996" rIns="89991" bIns="44996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6" name="Straight Connector 85"/>
                <p:cNvSpPr/>
                <p:nvPr/>
              </p:nvSpPr>
              <p:spPr>
                <a:xfrm>
                  <a:off x="2362188" y="3157191"/>
                  <a:ext cx="914126" cy="913208"/>
                </a:xfrm>
                <a:prstGeom prst="line">
                  <a:avLst/>
                </a:prstGeom>
                <a:noFill/>
                <a:ln w="36720">
                  <a:solidFill>
                    <a:srgbClr val="000000"/>
                  </a:solidFill>
                  <a:prstDash val="solid"/>
                </a:ln>
              </p:spPr>
              <p:txBody>
                <a:bodyPr wrap="none" lIns="107989" tIns="62993" rIns="107989" bIns="62993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  <p:sp>
              <p:nvSpPr>
                <p:cNvPr id="87" name="Straight Connector 86"/>
                <p:cNvSpPr/>
                <p:nvPr/>
              </p:nvSpPr>
              <p:spPr>
                <a:xfrm flipV="1">
                  <a:off x="2362188" y="3157191"/>
                  <a:ext cx="914126" cy="913208"/>
                </a:xfrm>
                <a:prstGeom prst="line">
                  <a:avLst/>
                </a:prstGeom>
                <a:noFill/>
                <a:ln w="36720">
                  <a:solidFill>
                    <a:srgbClr val="000000"/>
                  </a:solidFill>
                  <a:prstDash val="solid"/>
                </a:ln>
              </p:spPr>
              <p:txBody>
                <a:bodyPr wrap="none" lIns="107989" tIns="62993" rIns="107989" bIns="62993" anchor="ctr" compatLnSpc="0"/>
                <a:lstStyle>
                  <a:defPPr lvl="0">
                    <a:buSzPct val="45000"/>
                    <a:buFont typeface="StarSymbol"/>
                    <a:buNone/>
                  </a:defPPr>
                  <a:lvl1pPr lvl="0">
                    <a:buSzPct val="45000"/>
                    <a:buFont typeface="StarSymbol"/>
                    <a:buChar char="●"/>
                  </a:lvl1pPr>
                  <a:lvl2pPr lvl="1">
                    <a:buSzPct val="45000"/>
                    <a:buFont typeface="StarSymbol"/>
                    <a:buChar char="●"/>
                  </a:lvl2pPr>
                  <a:lvl3pPr lvl="2">
                    <a:buSzPct val="45000"/>
                    <a:buFont typeface="StarSymbol"/>
                    <a:buChar char="●"/>
                  </a:lvl3pPr>
                  <a:lvl4pPr lvl="3">
                    <a:buSzPct val="45000"/>
                    <a:buFont typeface="StarSymbol"/>
                    <a:buChar char="●"/>
                  </a:lvl4pPr>
                  <a:lvl5pPr lvl="4">
                    <a:buSzPct val="45000"/>
                    <a:buFont typeface="StarSymbol"/>
                    <a:buChar char="●"/>
                  </a:lvl5pPr>
                  <a:lvl6pPr lvl="5">
                    <a:buSzPct val="45000"/>
                    <a:buFont typeface="StarSymbol"/>
                    <a:buChar char="●"/>
                  </a:lvl6pPr>
                  <a:lvl7pPr lvl="6">
                    <a:buSzPct val="45000"/>
                    <a:buFont typeface="StarSymbol"/>
                    <a:buChar char="●"/>
                  </a:lvl7pPr>
                  <a:lvl8pPr lvl="7">
                    <a:buSzPct val="45000"/>
                    <a:buFont typeface="StarSymbol"/>
                    <a:buChar char="●"/>
                  </a:lvl8pPr>
                  <a:lvl9pPr lvl="8">
                    <a:buSzPct val="45000"/>
                    <a:buFont typeface="StarSymbol"/>
                    <a:buChar char="●"/>
                  </a:lvl9pPr>
                </a:lstStyle>
                <a:p>
                  <a:pPr defTabSz="914400" eaLnBrk="0" hangingPunct="0">
                    <a:buClrTx/>
                    <a:buFont typeface="StarSymbol"/>
                    <a:buNone/>
                    <a:defRPr/>
                  </a:pPr>
                  <a:endParaRPr lang="en-US" b="0" dirty="0">
                    <a:latin typeface="Arial" pitchFamily="18"/>
                    <a:ea typeface="Droid Sans Fallback" pitchFamily="2"/>
                    <a:cs typeface="Lohit Hindi" pitchFamily="2"/>
                  </a:endParaRPr>
                </a:p>
              </p:txBody>
            </p:sp>
          </p:grpSp>
        </p:grpSp>
      </p:grpSp>
      <p:pic>
        <p:nvPicPr>
          <p:cNvPr id="41992" name="Picture 6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4688"/>
            <a:ext cx="3602038" cy="237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993" name="Picture 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5175"/>
            <a:ext cx="42037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994" name="Rectangle 68"/>
          <p:cNvSpPr>
            <a:spLocks noChangeArrowheads="1"/>
          </p:cNvSpPr>
          <p:nvPr/>
        </p:nvSpPr>
        <p:spPr bwMode="auto">
          <a:xfrm>
            <a:off x="1692275" y="1628775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pn</a:t>
            </a:r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1995" name="Rectangle 69"/>
          <p:cNvSpPr>
            <a:spLocks noChangeArrowheads="1"/>
          </p:cNvSpPr>
          <p:nvPr/>
        </p:nvSpPr>
        <p:spPr bwMode="auto">
          <a:xfrm>
            <a:off x="1116013" y="2349500"/>
            <a:ext cx="463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pp</a:t>
            </a:r>
          </a:p>
        </p:txBody>
      </p:sp>
      <p:pic>
        <p:nvPicPr>
          <p:cNvPr id="41996" name="Picture 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13" y="1052513"/>
            <a:ext cx="4941887" cy="33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702175"/>
            <a:ext cx="21558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998" name="Text Box 72"/>
          <p:cNvSpPr txBox="1">
            <a:spLocks noChangeArrowheads="1"/>
          </p:cNvSpPr>
          <p:nvPr/>
        </p:nvSpPr>
        <p:spPr bwMode="auto">
          <a:xfrm>
            <a:off x="7812088" y="1916113"/>
            <a:ext cx="1152525" cy="99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ClrTx/>
              <a:buSzTx/>
              <a:buFontTx/>
              <a:buNone/>
            </a:pPr>
            <a:r>
              <a:rPr lang="en-US" altLang="ru-RU" sz="3200" baseline="30000">
                <a:ea typeface="MS PGothic" charset="-128"/>
              </a:rPr>
              <a:t>12</a:t>
            </a:r>
            <a:r>
              <a:rPr lang="en-US" altLang="ru-RU" sz="3200">
                <a:ea typeface="MS PGothic" charset="-128"/>
              </a:rPr>
              <a:t>C</a:t>
            </a:r>
          </a:p>
          <a:p>
            <a:pPr>
              <a:spcBef>
                <a:spcPct val="50000"/>
              </a:spcBef>
            </a:pPr>
            <a:endParaRPr lang="ru-RU" altLang="ru-RU"/>
          </a:p>
        </p:txBody>
      </p:sp>
      <p:sp>
        <p:nvSpPr>
          <p:cNvPr id="41999" name="TextBox 1"/>
          <p:cNvSpPr txBox="1">
            <a:spLocks noChangeArrowheads="1"/>
          </p:cNvSpPr>
          <p:nvPr/>
        </p:nvSpPr>
        <p:spPr bwMode="auto">
          <a:xfrm>
            <a:off x="4743450" y="4484688"/>
            <a:ext cx="808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ru-RU">
                <a:solidFill>
                  <a:schemeClr val="accent2"/>
                </a:solidFill>
              </a:rPr>
              <a:t>n</a:t>
            </a:r>
            <a:r>
              <a:rPr lang="en-US" altLang="ru-RU"/>
              <a:t> </a:t>
            </a:r>
            <a:r>
              <a:rPr lang="en-US" altLang="ru-RU">
                <a:solidFill>
                  <a:srgbClr val="FF0000"/>
                </a:solidFill>
              </a:rPr>
              <a:t>p</a:t>
            </a:r>
            <a:endParaRPr lang="ru-RU" altLang="ru-RU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</a:pPr>
            <a:endParaRPr lang="en-US" altLang="en-US" sz="1800" b="0"/>
          </a:p>
        </p:txBody>
      </p:sp>
      <p:pic>
        <p:nvPicPr>
          <p:cNvPr id="430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75438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738" y="0"/>
            <a:ext cx="1338262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itle 1"/>
          <p:cNvSpPr txBox="1">
            <a:spLocks/>
          </p:cNvSpPr>
          <p:nvPr/>
        </p:nvSpPr>
        <p:spPr bwMode="auto">
          <a:xfrm>
            <a:off x="-1411288" y="0"/>
            <a:ext cx="822960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ru-RU" sz="2800">
                <a:solidFill>
                  <a:srgbClr val="CC0000"/>
                </a:solidFill>
                <a:ea typeface="MS PGothic" charset="-128"/>
              </a:rPr>
              <a:t>np / pp SRC pairs ratio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0" y="2895600"/>
            <a:ext cx="228600" cy="2286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8" name="Rectangle 7"/>
          <p:cNvSpPr/>
          <p:nvPr/>
        </p:nvSpPr>
        <p:spPr>
          <a:xfrm>
            <a:off x="5029200" y="2362200"/>
            <a:ext cx="228600" cy="228600"/>
          </a:xfrm>
          <a:prstGeom prst="rect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9" name="TextBox 8"/>
          <p:cNvSpPr txBox="1"/>
          <p:nvPr/>
        </p:nvSpPr>
        <p:spPr>
          <a:xfrm>
            <a:off x="1600200" y="3276600"/>
            <a:ext cx="334963" cy="527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hangingPunct="0">
              <a:buClrTx/>
              <a:buSzTx/>
              <a:buFontTx/>
              <a:buNone/>
              <a:defRPr/>
            </a:pPr>
            <a:r>
              <a:rPr lang="en-US" sz="2820" dirty="0">
                <a:latin typeface="Arial" pitchFamily="34" charset="0"/>
                <a:ea typeface="+mn-ea"/>
                <a:cs typeface="+mn-cs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09788" y="3308350"/>
            <a:ext cx="492125" cy="527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hangingPunct="0">
              <a:buClrTx/>
              <a:buSzTx/>
              <a:buFontTx/>
              <a:buNone/>
              <a:defRPr/>
            </a:pPr>
            <a:r>
              <a:rPr lang="en-US" sz="2820" dirty="0">
                <a:latin typeface="Arial" pitchFamily="34" charset="0"/>
                <a:ea typeface="+mn-ea"/>
                <a:cs typeface="+mn-cs"/>
              </a:rPr>
              <a:t>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6725" y="3324225"/>
            <a:ext cx="528638" cy="527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hangingPunct="0">
              <a:buClrTx/>
              <a:buSzTx/>
              <a:buFontTx/>
              <a:buNone/>
              <a:defRPr/>
            </a:pPr>
            <a:r>
              <a:rPr lang="en-US" sz="2820" dirty="0">
                <a:latin typeface="Arial" pitchFamily="34" charset="0"/>
                <a:ea typeface="+mn-ea"/>
                <a:cs typeface="+mn-cs"/>
              </a:rPr>
              <a:t>Fe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9663" y="3470275"/>
            <a:ext cx="571500" cy="525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4400" eaLnBrk="0" hangingPunct="0">
              <a:buClrTx/>
              <a:buSzTx/>
              <a:buFontTx/>
              <a:buNone/>
              <a:defRPr/>
            </a:pPr>
            <a:r>
              <a:rPr lang="en-US" sz="2820" dirty="0" err="1">
                <a:latin typeface="Arial" pitchFamily="34" charset="0"/>
                <a:ea typeface="+mn-ea"/>
                <a:cs typeface="+mn-cs"/>
              </a:rPr>
              <a:t>Pb</a:t>
            </a:r>
            <a:endParaRPr lang="en-US" sz="2820" dirty="0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84338" y="2470150"/>
            <a:ext cx="2963862" cy="838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0" hangingPunct="0">
              <a:buClrTx/>
              <a:buSzTx/>
              <a:buFontTx/>
              <a:buNone/>
              <a:defRPr/>
            </a:pPr>
            <a:endParaRPr lang="en-US" b="0"/>
          </a:p>
        </p:txBody>
      </p:sp>
      <p:sp>
        <p:nvSpPr>
          <p:cNvPr id="43021" name="Rectangle 9"/>
          <p:cNvSpPr>
            <a:spLocks noChangeArrowheads="1"/>
          </p:cNvSpPr>
          <p:nvPr/>
        </p:nvSpPr>
        <p:spPr bwMode="auto">
          <a:xfrm>
            <a:off x="2084388" y="5867400"/>
            <a:ext cx="3889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defTabSz="914400">
              <a:spcBef>
                <a:spcPct val="0"/>
              </a:spcBef>
            </a:pPr>
            <a:r>
              <a:rPr lang="en-US" altLang="en-US" sz="1800"/>
              <a:t>O. Hen  et al., Science 346, 614 (2014).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1" name="Title 1"/>
          <p:cNvSpPr txBox="1">
            <a:spLocks/>
          </p:cNvSpPr>
          <p:nvPr/>
        </p:nvSpPr>
        <p:spPr bwMode="auto">
          <a:xfrm>
            <a:off x="1331913" y="0"/>
            <a:ext cx="4103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ru-RU">
                <a:solidFill>
                  <a:srgbClr val="FF0066"/>
                </a:solidFill>
              </a:rPr>
              <a:t>Back</a:t>
            </a:r>
            <a:r>
              <a:rPr lang="ru-RU" altLang="ru-RU">
                <a:solidFill>
                  <a:srgbClr val="FF0066"/>
                </a:solidFill>
              </a:rPr>
              <a:t>g</a:t>
            </a:r>
            <a:r>
              <a:rPr lang="en-US" altLang="ru-RU">
                <a:solidFill>
                  <a:srgbClr val="FF0066"/>
                </a:solidFill>
              </a:rPr>
              <a:t>round  Rates</a:t>
            </a:r>
          </a:p>
        </p:txBody>
      </p:sp>
      <p:pic>
        <p:nvPicPr>
          <p:cNvPr id="8194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92150"/>
            <a:ext cx="3238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620713"/>
            <a:ext cx="32385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73463"/>
            <a:ext cx="3243263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8" name="TextBox 1"/>
          <p:cNvSpPr txBox="1">
            <a:spLocks noChangeArrowheads="1"/>
          </p:cNvSpPr>
          <p:nvPr/>
        </p:nvSpPr>
        <p:spPr bwMode="auto">
          <a:xfrm>
            <a:off x="7334250" y="692150"/>
            <a:ext cx="1809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FF00"/>
                </a:solidFill>
              </a:rPr>
              <a:t>QGSM  generator </a:t>
            </a:r>
          </a:p>
        </p:txBody>
      </p:sp>
      <p:graphicFrame>
        <p:nvGraphicFramePr>
          <p:cNvPr id="82075" name="Group 155"/>
          <p:cNvGraphicFramePr>
            <a:graphicFrameLocks noGrp="1"/>
          </p:cNvGraphicFramePr>
          <p:nvPr/>
        </p:nvGraphicFramePr>
        <p:xfrm>
          <a:off x="3635375" y="3141663"/>
          <a:ext cx="3962400" cy="2687637"/>
        </p:xfrm>
        <a:graphic>
          <a:graphicData uri="http://schemas.openxmlformats.org/drawingml/2006/table">
            <a:tbl>
              <a:tblPr/>
              <a:tblGrid>
                <a:gridCol w="1371600"/>
                <a:gridCol w="1185863"/>
                <a:gridCol w="1404937"/>
              </a:tblGrid>
              <a:tr h="1809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charset="0"/>
                          <a:ea typeface="MS Mincho" charset="-128"/>
                        </a:rPr>
                        <a:t> P</a:t>
                      </a:r>
                      <a:r>
                        <a:rPr kumimoji="0" lang="en-US" altLang="es-ES_tradnl" sz="16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charset="0"/>
                          <a:ea typeface="MS Mincho" charset="-128"/>
                        </a:rPr>
                        <a:t>miss </a:t>
                      </a:r>
                      <a:r>
                        <a:rPr kumimoji="0" lang="en-US" altLang="es-ES_tradnl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charset="0"/>
                          <a:ea typeface="MS Mincho" charset="-128"/>
                        </a:rPr>
                        <a:t>(GeV/c)</a:t>
                      </a:r>
                      <a:endParaRPr kumimoji="0" lang="en-US" altLang="es-ES_tradnl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Mincho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mbria" charset="0"/>
                          <a:ea typeface="MS Mincho" charset="-128"/>
                        </a:rPr>
                        <a:t>SRC signal</a:t>
                      </a:r>
                      <a:endParaRPr kumimoji="0" lang="en-US" altLang="es-ES_tradnl" sz="16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MS Mincho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MS Mincho" charset="-128"/>
                        </a:rPr>
                        <a:t>Mean 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571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0.250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6347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826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5558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0.275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4693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341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571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0.300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3022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132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571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0.325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1770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255588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0.350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1255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19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5717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0.375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824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8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152" name="Group 232"/>
          <p:cNvGraphicFramePr>
            <a:graphicFrameLocks noGrp="1"/>
          </p:cNvGraphicFramePr>
          <p:nvPr/>
        </p:nvGraphicFramePr>
        <p:xfrm>
          <a:off x="3635375" y="4868863"/>
          <a:ext cx="5162550" cy="1885950"/>
        </p:xfrm>
        <a:graphic>
          <a:graphicData uri="http://schemas.openxmlformats.org/drawingml/2006/table">
            <a:tbl>
              <a:tblPr/>
              <a:tblGrid>
                <a:gridCol w="2581275"/>
                <a:gridCol w="2581275"/>
              </a:tblGrid>
              <a:tr h="5302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Reaction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Signal / Background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E0E3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p(</a:t>
                      </a:r>
                      <a:r>
                        <a:rPr kumimoji="0" lang="en-US" altLang="es-ES_tradnl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C,2p)N </a:t>
                      </a:r>
                      <a:endParaRPr kumimoji="0" lang="en-US" altLang="es-ES_tradnl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4:1</a:t>
                      </a:r>
                      <a:endParaRPr kumimoji="0" lang="en-US" altLang="es-ES_tradnl" sz="2000" b="0" i="0" u="none" strike="noStrike" cap="none" normalizeH="0" baseline="30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p(</a:t>
                      </a:r>
                      <a:r>
                        <a:rPr kumimoji="0" lang="en-US" altLang="es-ES_tradnl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C,2p,n)N </a:t>
                      </a:r>
                      <a:endParaRPr kumimoji="0" lang="en-US" altLang="es-ES_tradnl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18:1</a:t>
                      </a:r>
                      <a:endParaRPr kumimoji="0" lang="en-US" altLang="es-ES_tradnl" sz="2000" b="0" i="0" u="none" strike="noStrike" cap="none" normalizeH="0" baseline="30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p(</a:t>
                      </a:r>
                      <a:r>
                        <a:rPr kumimoji="0" lang="en-US" altLang="es-ES_tradnl" sz="2000" b="1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</a:t>
                      </a:r>
                      <a:r>
                        <a:rPr kumimoji="0" lang="en-US" altLang="es-ES_tradnl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C,2p,A-2)N </a:t>
                      </a:r>
                      <a:endParaRPr kumimoji="0" lang="en-US" altLang="es-ES_tradnl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s-ES_tradnl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20:1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149" name="Group 229"/>
          <p:cNvGraphicFramePr>
            <a:graphicFrameLocks noGrp="1"/>
          </p:cNvGraphicFramePr>
          <p:nvPr/>
        </p:nvGraphicFramePr>
        <p:xfrm>
          <a:off x="7499350" y="1557338"/>
          <a:ext cx="1644650" cy="1096962"/>
        </p:xfrm>
        <a:graphic>
          <a:graphicData uri="http://schemas.openxmlformats.org/drawingml/2006/table">
            <a:tbl>
              <a:tblPr/>
              <a:tblGrid>
                <a:gridCol w="822325"/>
                <a:gridCol w="822325"/>
              </a:tblGrid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l-G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ππ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35%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9E9"/>
                    </a:solidFill>
                  </a:tcPr>
                </a:tc>
              </a:tr>
              <a:tr h="366713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l-G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π</a:t>
                      </a: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60%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9E9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9E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800"/>
                        </a:spcBef>
                        <a:defRPr sz="28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1pPr>
                      <a:lvl2pPr marL="457200" eaLnBrk="0" hangingPunct="0">
                        <a:spcBef>
                          <a:spcPts val="700"/>
                        </a:spcBef>
                        <a:defRPr sz="24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2pPr>
                      <a:lvl3pPr marL="914400" eaLnBrk="0" hangingPunct="0">
                        <a:spcBef>
                          <a:spcPts val="600"/>
                        </a:spcBef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3pPr>
                      <a:lvl4pPr marL="13716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4pPr>
                      <a:lvl5pPr marL="1828800" eaLnBrk="0" hangingPunct="0">
                        <a:spcBef>
                          <a:spcPts val="500"/>
                        </a:spcBef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5pPr>
                      <a:lvl6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6pPr>
                      <a:lvl7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7pPr>
                      <a:lvl8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8pPr>
                      <a:lvl9pPr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Arial" charset="0"/>
                          <a:cs typeface="Arial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C9E9"/>
                    </a:solidFill>
                  </a:tcPr>
                </a:tc>
              </a:tr>
            </a:tbl>
          </a:graphicData>
        </a:graphic>
      </p:graphicFrame>
      <p:grpSp>
        <p:nvGrpSpPr>
          <p:cNvPr id="82153" name="Group 29"/>
          <p:cNvGrpSpPr>
            <a:grpSpLocks noChangeAspect="1"/>
          </p:cNvGrpSpPr>
          <p:nvPr/>
        </p:nvGrpSpPr>
        <p:grpSpPr bwMode="auto">
          <a:xfrm>
            <a:off x="6073775" y="0"/>
            <a:ext cx="3070225" cy="633413"/>
            <a:chOff x="1066800" y="1160572"/>
            <a:chExt cx="6842298" cy="1015857"/>
          </a:xfrm>
        </p:grpSpPr>
        <p:pic>
          <p:nvPicPr>
            <p:cNvPr id="82154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1219200"/>
              <a:ext cx="2076450" cy="95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155" name="Pictur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160572"/>
              <a:ext cx="2133785" cy="993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2156" name="Group 32"/>
            <p:cNvGrpSpPr>
              <a:grpSpLocks noChangeAspect="1"/>
            </p:cNvGrpSpPr>
            <p:nvPr/>
          </p:nvGrpSpPr>
          <p:grpSpPr bwMode="auto">
            <a:xfrm>
              <a:off x="5486400" y="1391814"/>
              <a:ext cx="2422698" cy="612000"/>
              <a:chOff x="1052" y="6084789"/>
              <a:chExt cx="2963067" cy="748503"/>
            </a:xfrm>
          </p:grpSpPr>
          <p:pic>
            <p:nvPicPr>
              <p:cNvPr id="82157" name="Picture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36" t="11298" r="55046" b="18153"/>
              <a:stretch>
                <a:fillRect/>
              </a:stretch>
            </p:blipFill>
            <p:spPr bwMode="auto">
              <a:xfrm>
                <a:off x="1052" y="6084790"/>
                <a:ext cx="1397097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158" name="Picture 3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1419" y="6084789"/>
                <a:ext cx="1672700" cy="748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82159" name="Picture 3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hape"/>
          <p:cNvSpPr>
            <a:spLocks noChangeArrowheads="1"/>
          </p:cNvSpPr>
          <p:nvPr/>
        </p:nvSpPr>
        <p:spPr bwMode="auto">
          <a:xfrm>
            <a:off x="3492500" y="2801938"/>
            <a:ext cx="1809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latinLnBrk="1" hangingPunct="1">
              <a:spcBef>
                <a:spcPct val="0"/>
              </a:spcBef>
              <a:buSzTx/>
              <a:buFontTx/>
              <a:buNone/>
            </a:pPr>
            <a:endParaRPr lang="en-US" altLang="en-US" sz="2800" b="0">
              <a:solidFill>
                <a:srgbClr val="FF0066"/>
              </a:solidFill>
              <a:sym typeface="Arial" charset="0"/>
            </a:endParaRPr>
          </a:p>
        </p:txBody>
      </p:sp>
      <p:sp>
        <p:nvSpPr>
          <p:cNvPr id="5123" name="Shape"/>
          <p:cNvSpPr>
            <a:spLocks noChangeArrowheads="1"/>
          </p:cNvSpPr>
          <p:nvPr/>
        </p:nvSpPr>
        <p:spPr bwMode="auto">
          <a:xfrm>
            <a:off x="0" y="6553200"/>
            <a:ext cx="273208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latin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400">
                <a:sym typeface="Arial" charset="0"/>
              </a:rPr>
              <a:t>M.Kapishin 		</a:t>
            </a:r>
            <a:r>
              <a:rPr lang="en-US" altLang="en-US" sz="1400" b="0">
                <a:sym typeface="Arial" charset="0"/>
              </a:rPr>
              <a:t> </a:t>
            </a:r>
            <a:r>
              <a:rPr lang="en-US" altLang="en-US" sz="1400">
                <a:sym typeface="Arial" charset="0"/>
              </a:rPr>
              <a:t>BM@N experiment</a:t>
            </a:r>
            <a:r>
              <a:rPr lang="en-US" altLang="en-US" sz="1400" b="0">
                <a:sym typeface="Arial" charset="0"/>
              </a:rPr>
              <a:t> </a:t>
            </a:r>
          </a:p>
        </p:txBody>
      </p:sp>
      <p:pic>
        <p:nvPicPr>
          <p:cNvPr id="512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2" y="2094020"/>
            <a:ext cx="3763963" cy="380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1557" name="Rectangle 5"/>
          <p:cNvSpPr>
            <a:spLocks noChangeArrowheads="1"/>
          </p:cNvSpPr>
          <p:nvPr/>
        </p:nvSpPr>
        <p:spPr bwMode="auto">
          <a:xfrm>
            <a:off x="0" y="692150"/>
            <a:ext cx="8820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Tx/>
              <a:buSzTx/>
              <a:buFontTx/>
              <a:buNone/>
              <a:defRPr/>
            </a:pPr>
            <a:r>
              <a:rPr lang="de-DE" altLang="en-US" b="0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en-US" sz="20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Nuclotron</a:t>
            </a:r>
            <a:r>
              <a:rPr lang="de-DE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en-US" sz="20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is</a:t>
            </a:r>
            <a:r>
              <a:rPr lang="de-DE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en-US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well</a:t>
            </a:r>
            <a:r>
              <a:rPr lang="de-DE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en-US" sz="20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suited</a:t>
            </a:r>
            <a:r>
              <a:rPr lang="de-DE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en-US" sz="20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to</a:t>
            </a:r>
            <a:r>
              <a:rPr lang="de-DE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en-US" sz="2000" dirty="0" err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study</a:t>
            </a:r>
            <a:r>
              <a:rPr lang="de-DE" alt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in </a:t>
            </a:r>
            <a:r>
              <a:rPr lang="de-DE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high </a:t>
            </a:r>
            <a:r>
              <a:rPr lang="de-DE" altLang="en-US" sz="2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density</a:t>
            </a:r>
            <a:r>
              <a:rPr lang="de-DE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lang="de-DE" altLang="en-US" sz="2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dominantly</a:t>
            </a:r>
            <a:r>
              <a:rPr lang="de-DE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lang="de-DE" altLang="en-US" sz="2000" dirty="0" err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baryonic</a:t>
            </a:r>
            <a:r>
              <a:rPr lang="de-DE" altLang="en-US" sz="20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) matter </a:t>
            </a:r>
            <a:endParaRPr lang="ru-RU" altLang="ru-RU" sz="2000" b="0" dirty="0">
              <a:solidFill>
                <a:srgbClr val="0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126" name="Shape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4859338" y="1412875"/>
            <a:ext cx="45354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dirty="0"/>
              <a:t>Baryon-dominated system throughout</a:t>
            </a:r>
          </a:p>
          <a:p>
            <a:pPr>
              <a:buClrTx/>
              <a:buSzTx/>
              <a:buFontTx/>
              <a:buNone/>
            </a:pPr>
            <a:r>
              <a:rPr lang="en-US" altLang="ru-RU" dirty="0"/>
              <a:t>Comparatively long lifetime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1258888" y="0"/>
            <a:ext cx="7343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2400" dirty="0">
                <a:solidFill>
                  <a:srgbClr val="FF0000"/>
                </a:solidFill>
              </a:rPr>
              <a:t>Explore high density baryonic matter</a:t>
            </a:r>
            <a:endParaRPr lang="ru-RU" altLang="ru-RU" sz="2400" dirty="0">
              <a:solidFill>
                <a:srgbClr val="FF0000"/>
              </a:solidFill>
            </a:endParaRPr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6156325" y="4195763"/>
            <a:ext cx="1011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 dirty="0">
                <a:solidFill>
                  <a:srgbClr val="FF0000"/>
                </a:solidFill>
                <a:sym typeface="Arial" charset="0"/>
              </a:rPr>
              <a:t>BM@N</a:t>
            </a:r>
            <a:endParaRPr lang="ru-RU" altLang="ru-RU" sz="2000" dirty="0">
              <a:solidFill>
                <a:srgbClr val="FF0000"/>
              </a:solidFill>
              <a:sym typeface="Arial" charset="0"/>
            </a:endParaRPr>
          </a:p>
        </p:txBody>
      </p:sp>
      <p:pic>
        <p:nvPicPr>
          <p:cNvPr id="51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4652963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3203575" y="3500438"/>
            <a:ext cx="1011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2000">
                <a:solidFill>
                  <a:srgbClr val="FF0000"/>
                </a:solidFill>
                <a:sym typeface="Arial" charset="0"/>
              </a:rPr>
              <a:t>BM@N</a:t>
            </a:r>
            <a:endParaRPr lang="ru-RU" altLang="ru-RU" sz="2000">
              <a:solidFill>
                <a:srgbClr val="FF0000"/>
              </a:solidFill>
              <a:sym typeface="Arial" charset="0"/>
            </a:endParaRP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843213" y="2133600"/>
            <a:ext cx="1858962" cy="2182813"/>
            <a:chOff x="7200531" y="2506133"/>
            <a:chExt cx="1638497" cy="1872798"/>
          </a:xfrm>
        </p:grpSpPr>
        <p:sp>
          <p:nvSpPr>
            <p:cNvPr id="10" name="Oval 9"/>
            <p:cNvSpPr/>
            <p:nvPr/>
          </p:nvSpPr>
          <p:spPr>
            <a:xfrm>
              <a:off x="7620004" y="2844799"/>
              <a:ext cx="778933" cy="1371600"/>
            </a:xfrm>
            <a:prstGeom prst="ellipse">
              <a:avLst/>
            </a:prstGeom>
            <a:noFill/>
            <a:ln w="57150" cmpd="sng">
              <a:solidFill>
                <a:srgbClr val="000090"/>
              </a:solidFill>
            </a:ln>
            <a:scene3d>
              <a:camera prst="orthographicFront">
                <a:rot lat="0" lon="0" rev="8694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0" lon="0" rev="15534000"/>
                </a:camera>
                <a:lightRig rig="threePt" dir="t"/>
              </a:scene3d>
            </a:bodyPr>
            <a:lstStyle/>
            <a:p>
              <a:pPr algn="ctr" defTabSz="914400">
                <a:buClrTx/>
                <a:buSzTx/>
                <a:buFontTx/>
                <a:buNone/>
                <a:defRPr/>
              </a:pPr>
              <a:endParaRPr lang="en-US" b="0"/>
            </a:p>
          </p:txBody>
        </p:sp>
        <p:sp>
          <p:nvSpPr>
            <p:cNvPr id="5137" name="TextBox 10"/>
            <p:cNvSpPr txBox="1">
              <a:spLocks noChangeArrowheads="1"/>
            </p:cNvSpPr>
            <p:nvPr/>
          </p:nvSpPr>
          <p:spPr bwMode="auto">
            <a:xfrm>
              <a:off x="7908233" y="2506133"/>
              <a:ext cx="654813" cy="314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Tx/>
                <a:buSzTx/>
                <a:buFontTx/>
                <a:buNone/>
              </a:pPr>
              <a:r>
                <a:rPr lang="en-US" altLang="ru-RU">
                  <a:solidFill>
                    <a:srgbClr val="000090"/>
                  </a:solidFill>
                  <a:ea typeface="MS PGothic" charset="-128"/>
                </a:rPr>
                <a:t>NICA</a:t>
              </a: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916238" y="2781300"/>
            <a:ext cx="1606550" cy="1760538"/>
            <a:chOff x="7124700" y="2518664"/>
            <a:chExt cx="1607038" cy="1759095"/>
          </a:xfrm>
        </p:grpSpPr>
        <p:sp>
          <p:nvSpPr>
            <p:cNvPr id="15" name="Oval 14"/>
            <p:cNvSpPr/>
            <p:nvPr/>
          </p:nvSpPr>
          <p:spPr>
            <a:xfrm>
              <a:off x="7493001" y="2738979"/>
              <a:ext cx="609599" cy="994821"/>
            </a:xfrm>
            <a:prstGeom prst="ellipse">
              <a:avLst/>
            </a:prstGeom>
            <a:noFill/>
            <a:ln w="57150" cmpd="sng">
              <a:solidFill>
                <a:srgbClr val="008000"/>
              </a:solidFill>
            </a:ln>
            <a:scene3d>
              <a:camera prst="orthographicFront">
                <a:rot lat="0" lon="0" rev="8694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0" lon="0" rev="15534000"/>
                </a:camera>
                <a:lightRig rig="threePt" dir="t"/>
              </a:scene3d>
            </a:bodyPr>
            <a:lstStyle/>
            <a:p>
              <a:pPr algn="ctr" defTabSz="914400">
                <a:buClrTx/>
                <a:buSzTx/>
                <a:buFontTx/>
                <a:buNone/>
                <a:defRPr/>
              </a:pPr>
              <a:endParaRPr lang="en-US" b="0"/>
            </a:p>
          </p:txBody>
        </p:sp>
        <p:sp>
          <p:nvSpPr>
            <p:cNvPr id="5135" name="TextBox 1"/>
            <p:cNvSpPr txBox="1">
              <a:spLocks noChangeArrowheads="1"/>
            </p:cNvSpPr>
            <p:nvPr/>
          </p:nvSpPr>
          <p:spPr bwMode="auto">
            <a:xfrm>
              <a:off x="7124700" y="3911307"/>
              <a:ext cx="1607038" cy="366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Tx/>
                <a:buSzTx/>
                <a:buFontTx/>
                <a:buNone/>
              </a:pPr>
              <a:r>
                <a:rPr lang="en-US" altLang="ru-RU">
                  <a:solidFill>
                    <a:srgbClr val="008000"/>
                  </a:solidFill>
                  <a:ea typeface="MS PGothic" charset="-128"/>
                </a:rPr>
                <a:t>FAIR SIS-100</a:t>
              </a:r>
            </a:p>
          </p:txBody>
        </p:sp>
      </p:grpSp>
    </p:spTree>
  </p:cSld>
  <p:clrMapOvr>
    <a:masterClrMapping/>
  </p:clrMapOvr>
  <p:transition spd="med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Q:\Eigene Dateien\conferences\2015\ICPAQGP\InteractionRates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484313"/>
            <a:ext cx="4933950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1331913" y="0"/>
            <a:ext cx="6426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SzTx/>
              <a:buFontTx/>
              <a:buNone/>
              <a:defRPr/>
            </a:pPr>
            <a:r>
              <a:rPr lang="de-DE" altLang="ru-RU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Heavy Ion Collision experiments</a:t>
            </a:r>
            <a:endParaRPr lang="ru-RU" altLang="ru-RU" sz="32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48" name="Line 8"/>
          <p:cNvSpPr>
            <a:spLocks noChangeShapeType="1"/>
          </p:cNvSpPr>
          <p:nvPr/>
        </p:nvSpPr>
        <p:spPr bwMode="auto">
          <a:xfrm>
            <a:off x="323850" y="908050"/>
            <a:ext cx="8534400" cy="0"/>
          </a:xfrm>
          <a:prstGeom prst="line">
            <a:avLst/>
          </a:prstGeom>
          <a:noFill/>
          <a:ln w="360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6553200"/>
            <a:ext cx="46180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                                     BM@N experiment </a:t>
            </a:r>
            <a:endParaRPr lang="ru-RU" altLang="ru-RU" sz="1400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492500" y="2781300"/>
            <a:ext cx="10795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sz="1200">
                <a:solidFill>
                  <a:srgbClr val="008000"/>
                </a:solidFill>
              </a:rPr>
              <a:t>BM@N II</a:t>
            </a:r>
            <a:endParaRPr lang="ru-RU" altLang="ru-RU" sz="1200">
              <a:solidFill>
                <a:srgbClr val="008000"/>
              </a:solidFill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3492500" y="3068638"/>
            <a:ext cx="503238" cy="1444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ru-RU" altLang="ru-RU"/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3635375" y="3105150"/>
            <a:ext cx="576263" cy="0"/>
          </a:xfrm>
          <a:prstGeom prst="line">
            <a:avLst/>
          </a:prstGeom>
          <a:noFill/>
          <a:ln w="31750">
            <a:solidFill>
              <a:srgbClr val="008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s-ES_tradnl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3419475" y="3357563"/>
            <a:ext cx="7127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200">
                <a:solidFill>
                  <a:srgbClr val="CC0099"/>
                </a:solidFill>
              </a:rPr>
              <a:t>HADES</a:t>
            </a:r>
            <a:endParaRPr lang="ru-RU" altLang="ru-RU" sz="1200">
              <a:solidFill>
                <a:srgbClr val="CC0099"/>
              </a:solidFill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5867400" y="981075"/>
            <a:ext cx="3062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ru-RU" b="0"/>
              <a:t>BM@N: </a:t>
            </a:r>
            <a:r>
              <a:rPr lang="ru-RU" altLang="ru-RU" b="0"/>
              <a:t>√s</a:t>
            </a:r>
            <a:r>
              <a:rPr lang="en-US" altLang="ru-RU" b="0" baseline="-25000"/>
              <a:t>NN</a:t>
            </a:r>
            <a:r>
              <a:rPr lang="ru-RU" altLang="ru-RU" b="0"/>
              <a:t>=</a:t>
            </a:r>
            <a:r>
              <a:rPr lang="en-US" altLang="ru-RU" b="0"/>
              <a:t>2.3 </a:t>
            </a:r>
            <a:r>
              <a:rPr lang="ru-RU" altLang="ru-RU" b="0"/>
              <a:t>-</a:t>
            </a:r>
            <a:r>
              <a:rPr lang="en-US" altLang="ru-RU" b="0"/>
              <a:t> 3.</a:t>
            </a:r>
            <a:r>
              <a:rPr lang="ru-RU" altLang="ru-RU" b="0"/>
              <a:t>5 GeV</a:t>
            </a:r>
            <a:r>
              <a:rPr lang="ru-RU" altLang="ru-RU" b="0">
                <a:solidFill>
                  <a:schemeClr val="accent2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3"/>
          <p:cNvSpPr txBox="1">
            <a:spLocks noChangeArrowheads="1"/>
          </p:cNvSpPr>
          <p:nvPr/>
        </p:nvSpPr>
        <p:spPr bwMode="auto">
          <a:xfrm>
            <a:off x="4686300" y="2693988"/>
            <a:ext cx="15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7171" name="Text Box 4"/>
          <p:cNvSpPr txBox="1">
            <a:spLocks noChangeArrowheads="1"/>
          </p:cNvSpPr>
          <p:nvPr/>
        </p:nvSpPr>
        <p:spPr bwMode="auto">
          <a:xfrm>
            <a:off x="2387600" y="1668463"/>
            <a:ext cx="333851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294917" name="Rectangle 5"/>
          <p:cNvSpPr>
            <a:spLocks noChangeArrowheads="1"/>
          </p:cNvSpPr>
          <p:nvPr/>
        </p:nvSpPr>
        <p:spPr bwMode="auto">
          <a:xfrm>
            <a:off x="1116013" y="188913"/>
            <a:ext cx="6858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9144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marL="13716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marL="18288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Times New Roman" pitchFamily="18" charset="0"/>
              <a:buNone/>
              <a:defRPr/>
            </a:pPr>
            <a:r>
              <a:rPr lang="de-DE" altLang="ru-RU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Physics possibilities at the Nuclotron </a:t>
            </a:r>
            <a:endParaRPr lang="de-DE" altLang="ru-RU" sz="200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</p:txBody>
      </p:sp>
      <p:sp>
        <p:nvSpPr>
          <p:cNvPr id="7173" name="Line 6"/>
          <p:cNvSpPr>
            <a:spLocks noChangeShapeType="1"/>
          </p:cNvSpPr>
          <p:nvPr/>
        </p:nvSpPr>
        <p:spPr bwMode="auto">
          <a:xfrm>
            <a:off x="762000" y="838200"/>
            <a:ext cx="8077200" cy="0"/>
          </a:xfrm>
          <a:prstGeom prst="line">
            <a:avLst/>
          </a:prstGeom>
          <a:noFill/>
          <a:ln w="360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grpSp>
        <p:nvGrpSpPr>
          <p:cNvPr id="7174" name="Group 7"/>
          <p:cNvGrpSpPr>
            <a:grpSpLocks/>
          </p:cNvGrpSpPr>
          <p:nvPr/>
        </p:nvGrpSpPr>
        <p:grpSpPr bwMode="auto">
          <a:xfrm>
            <a:off x="5651500" y="1196975"/>
            <a:ext cx="3159125" cy="4495800"/>
            <a:chOff x="2640" y="864"/>
            <a:chExt cx="2341" cy="3096"/>
          </a:xfrm>
        </p:grpSpPr>
        <p:sp>
          <p:nvSpPr>
            <p:cNvPr id="7186" name="Text Box 8"/>
            <p:cNvSpPr txBox="1">
              <a:spLocks noChangeArrowheads="1"/>
            </p:cNvSpPr>
            <p:nvPr/>
          </p:nvSpPr>
          <p:spPr bwMode="auto">
            <a:xfrm>
              <a:off x="3025" y="864"/>
              <a:ext cx="503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000" b="0">
                  <a:solidFill>
                    <a:schemeClr val="accent2"/>
                  </a:solidFill>
                  <a:latin typeface="Lucida Sans Unicode" charset="0"/>
                </a:rPr>
                <a:t>AGS</a:t>
              </a:r>
              <a:endParaRPr lang="de-DE" altLang="ru-RU" sz="2000" b="0">
                <a:solidFill>
                  <a:schemeClr val="accent2"/>
                </a:solidFill>
                <a:latin typeface="Lucida Sans Unicode" charset="0"/>
              </a:endParaRPr>
            </a:p>
          </p:txBody>
        </p:sp>
        <p:sp>
          <p:nvSpPr>
            <p:cNvPr id="7187" name="Text Box 9"/>
            <p:cNvSpPr txBox="1">
              <a:spLocks noChangeArrowheads="1"/>
            </p:cNvSpPr>
            <p:nvPr/>
          </p:nvSpPr>
          <p:spPr bwMode="auto">
            <a:xfrm>
              <a:off x="3408" y="864"/>
              <a:ext cx="70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000" b="0">
                  <a:solidFill>
                    <a:srgbClr val="FF0000"/>
                  </a:solidFill>
                  <a:latin typeface="Lucida Sans Unicode" charset="0"/>
                </a:rPr>
                <a:t> NA49</a:t>
              </a:r>
              <a:endParaRPr lang="de-DE" altLang="ru-RU" sz="2000" b="0">
                <a:solidFill>
                  <a:srgbClr val="FF0000"/>
                </a:solidFill>
                <a:latin typeface="Lucida Sans Unicode" charset="0"/>
              </a:endParaRPr>
            </a:p>
          </p:txBody>
        </p:sp>
        <p:sp>
          <p:nvSpPr>
            <p:cNvPr id="7188" name="Text Box 10"/>
            <p:cNvSpPr txBox="1">
              <a:spLocks noChangeArrowheads="1"/>
            </p:cNvSpPr>
            <p:nvPr/>
          </p:nvSpPr>
          <p:spPr bwMode="auto">
            <a:xfrm>
              <a:off x="4086" y="864"/>
              <a:ext cx="895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800"/>
                </a:spcBef>
                <a:defRPr sz="32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eaLnBrk="0" hangingPunct="0">
                <a:spcBef>
                  <a:spcPts val="700"/>
                </a:spcBef>
                <a:defRPr sz="28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spcBef>
                  <a:spcPts val="600"/>
                </a:spcBef>
                <a:defRPr sz="24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spcBef>
                  <a:spcPts val="500"/>
                </a:spcBef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sz="200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ru-RU" sz="2000" b="0">
                  <a:solidFill>
                    <a:srgbClr val="33CC33"/>
                  </a:solidFill>
                  <a:latin typeface="Lucida Sans Unicode" charset="0"/>
                </a:rPr>
                <a:t>BRAHMS</a:t>
              </a:r>
              <a:endParaRPr lang="de-DE" altLang="ru-RU" sz="2000" b="0">
                <a:solidFill>
                  <a:srgbClr val="33CC33"/>
                </a:solidFill>
                <a:latin typeface="Lucida Sans Unicode" charset="0"/>
              </a:endParaRPr>
            </a:p>
          </p:txBody>
        </p:sp>
        <p:pic>
          <p:nvPicPr>
            <p:cNvPr id="7189" name="Picture 11" descr="C:\Dokumente und Einstellungen\blume\Eigene Dateien\Talks\Jamaica\plots\final_plot_v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83" t="16176" r="10782" b="4517"/>
            <a:stretch>
              <a:fillRect/>
            </a:stretch>
          </p:blipFill>
          <p:spPr bwMode="auto">
            <a:xfrm>
              <a:off x="2640" y="1056"/>
              <a:ext cx="2294" cy="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0072" name="Rectangle 24"/>
          <p:cNvSpPr>
            <a:spLocks noChangeArrowheads="1"/>
          </p:cNvSpPr>
          <p:nvPr/>
        </p:nvSpPr>
        <p:spPr bwMode="auto">
          <a:xfrm>
            <a:off x="395288" y="908050"/>
            <a:ext cx="5181600" cy="207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914400"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altLang="ru-RU" sz="200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I. In A+A collisions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at Nuclotron energies:</a:t>
            </a:r>
          </a:p>
          <a:p>
            <a:pPr defTabSz="914400">
              <a:spcBef>
                <a:spcPct val="50000"/>
              </a:spcBef>
              <a:buClr>
                <a:srgbClr val="008000"/>
              </a:buClr>
              <a:buSzTx/>
              <a:buFont typeface="Wingdings" pitchFamily="2" charset="2"/>
              <a:buChar char="q"/>
              <a:defRPr/>
            </a:pP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Opening thresholds for strange and multi-strange hyperon production </a:t>
            </a:r>
          </a:p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 </a:t>
            </a:r>
            <a:r>
              <a:rPr lang="de-DE" altLang="ru-RU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strangeness at threshold</a:t>
            </a:r>
          </a:p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endParaRPr lang="de-DE" altLang="ru-RU" sz="200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sym typeface="Wingdings" pitchFamily="2" charset="2"/>
            </a:endParaRPr>
          </a:p>
        </p:txBody>
      </p:sp>
      <p:sp>
        <p:nvSpPr>
          <p:cNvPr id="7176" name="Oval 27"/>
          <p:cNvSpPr>
            <a:spLocks noChangeArrowheads="1"/>
          </p:cNvSpPr>
          <p:nvPr/>
        </p:nvSpPr>
        <p:spPr bwMode="auto">
          <a:xfrm>
            <a:off x="6324600" y="2209800"/>
            <a:ext cx="762000" cy="312420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130076" name="Rectangle 28"/>
          <p:cNvSpPr>
            <a:spLocks noChangeArrowheads="1"/>
          </p:cNvSpPr>
          <p:nvPr/>
        </p:nvSpPr>
        <p:spPr bwMode="auto">
          <a:xfrm>
            <a:off x="6172200" y="1600200"/>
            <a:ext cx="15160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sz="10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+mn-cs"/>
              </a:rPr>
              <a:t>Au+Au/Pb+Pb, central</a:t>
            </a:r>
            <a:endParaRPr lang="en-GB" sz="1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30081" name="Rectangle 33"/>
          <p:cNvSpPr>
            <a:spLocks noChangeArrowheads="1"/>
          </p:cNvSpPr>
          <p:nvPr/>
        </p:nvSpPr>
        <p:spPr bwMode="auto">
          <a:xfrm>
            <a:off x="611188" y="5084763"/>
            <a:ext cx="5186362" cy="143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altLang="ru-RU" sz="20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II. In </a:t>
            </a:r>
            <a:r>
              <a:rPr lang="de-DE" altLang="ru-RU" sz="2000" i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p+p</a:t>
            </a:r>
            <a:r>
              <a:rPr lang="de-DE" altLang="ru-RU" sz="2000" i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 </a:t>
            </a:r>
            <a:r>
              <a:rPr lang="de-DE" altLang="ru-RU" sz="2000" i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p+n</a:t>
            </a:r>
            <a:r>
              <a:rPr lang="de-DE" altLang="ru-RU" sz="2000" i="1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 </a:t>
            </a:r>
            <a:r>
              <a:rPr lang="de-DE" altLang="ru-RU" sz="2000" i="1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p+A</a:t>
            </a:r>
            <a:r>
              <a:rPr lang="de-DE" altLang="ru-RU" sz="2000" dirty="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sz="2000" dirty="0" err="1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collisions</a:t>
            </a:r>
            <a:r>
              <a:rPr lang="de-DE" altLang="ru-RU" sz="2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:</a:t>
            </a:r>
          </a:p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Char char="è"/>
              <a:defRPr/>
            </a:pPr>
            <a:r>
              <a:rPr lang="de-DE" altLang="ru-RU" sz="20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hadron</a:t>
            </a:r>
            <a:r>
              <a:rPr lang="de-DE" altLang="ru-RU" sz="2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sz="2000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production</a:t>
            </a:r>
            <a:r>
              <a:rPr lang="de-DE" altLang="ru-RU" sz="2000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in </a:t>
            </a:r>
            <a:r>
              <a:rPr lang="de-DE" altLang="ru-RU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elementary</a:t>
            </a:r>
            <a:r>
              <a:rPr lang="de-DE" alt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sz="2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reactions</a:t>
            </a:r>
            <a:r>
              <a:rPr lang="de-DE" alt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sz="2000" dirty="0" err="1" smtClean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and</a:t>
            </a:r>
            <a:r>
              <a:rPr lang="de-DE" altLang="ru-RU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‚</a:t>
            </a:r>
            <a:r>
              <a:rPr lang="de-DE" altLang="ru-RU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cold</a:t>
            </a:r>
            <a:r>
              <a:rPr lang="de-DE" alt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‘ </a:t>
            </a:r>
            <a:r>
              <a:rPr lang="de-DE" altLang="ru-RU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nuclear</a:t>
            </a:r>
            <a:r>
              <a:rPr lang="de-DE" altLang="ru-RU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 matter</a:t>
            </a:r>
            <a:r>
              <a:rPr lang="de-DE" altLang="ru-RU" b="0" dirty="0" smtClean="0">
                <a:solidFill>
                  <a:schemeClr val="tx1"/>
                </a:solidFill>
                <a:ea typeface="+mn-ea"/>
              </a:rPr>
              <a:t> </a:t>
            </a:r>
            <a:r>
              <a:rPr lang="de-DE" altLang="ru-RU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as</a:t>
            </a:r>
            <a:r>
              <a:rPr lang="de-DE" altLang="ru-RU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 ‚</a:t>
            </a:r>
            <a:r>
              <a:rPr lang="de-DE" altLang="ru-RU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reference</a:t>
            </a:r>
            <a:r>
              <a:rPr lang="de-DE" altLang="ru-RU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‘ </a:t>
            </a:r>
            <a:r>
              <a:rPr lang="de-DE" altLang="ru-RU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to</a:t>
            </a:r>
            <a:r>
              <a:rPr lang="de-DE" altLang="ru-RU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 </a:t>
            </a:r>
            <a:r>
              <a:rPr lang="de-DE" altLang="ru-RU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pin</a:t>
            </a:r>
            <a:r>
              <a:rPr lang="de-DE" altLang="ru-RU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 down </a:t>
            </a:r>
            <a:r>
              <a:rPr lang="de-DE" altLang="ru-RU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nuclear</a:t>
            </a:r>
            <a:r>
              <a:rPr lang="de-DE" altLang="ru-RU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 </a:t>
            </a:r>
            <a:r>
              <a:rPr lang="de-DE" altLang="ru-RU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effects</a:t>
            </a:r>
            <a:r>
              <a:rPr lang="de-DE" altLang="ru-RU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 </a:t>
            </a:r>
            <a:endParaRPr lang="de-DE" altLang="ru-RU" sz="2000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</a:endParaRPr>
          </a:p>
        </p:txBody>
      </p:sp>
      <p:sp>
        <p:nvSpPr>
          <p:cNvPr id="130082" name="Rectangle 34"/>
          <p:cNvSpPr>
            <a:spLocks noChangeArrowheads="1"/>
          </p:cNvSpPr>
          <p:nvPr/>
        </p:nvSpPr>
        <p:spPr bwMode="auto">
          <a:xfrm>
            <a:off x="5940425" y="5445125"/>
            <a:ext cx="182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altLang="ru-RU" sz="16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Nuclotron energies</a:t>
            </a:r>
            <a:endParaRPr lang="en-GB" altLang="ru-RU" sz="160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</a:endParaRPr>
          </a:p>
        </p:txBody>
      </p:sp>
      <p:pic>
        <p:nvPicPr>
          <p:cNvPr id="718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81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82" name="Rectangle 18"/>
          <p:cNvSpPr>
            <a:spLocks noChangeArrowheads="1"/>
          </p:cNvSpPr>
          <p:nvPr/>
        </p:nvSpPr>
        <p:spPr bwMode="auto">
          <a:xfrm>
            <a:off x="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                                     BM@N experiment</a:t>
            </a:r>
            <a:endParaRPr lang="ru-RU" altLang="ru-RU" sz="1400"/>
          </a:p>
        </p:txBody>
      </p:sp>
      <p:pic>
        <p:nvPicPr>
          <p:cNvPr id="7183" name="Picture 10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565400"/>
            <a:ext cx="2544763" cy="244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4644" name="Text Box 20"/>
          <p:cNvSpPr txBox="1">
            <a:spLocks noChangeArrowheads="1"/>
          </p:cNvSpPr>
          <p:nvPr/>
        </p:nvSpPr>
        <p:spPr bwMode="auto">
          <a:xfrm>
            <a:off x="0" y="3068638"/>
            <a:ext cx="33845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de-DE" altLang="ru-RU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+mn-ea"/>
                <a:cs typeface="Arial" pitchFamily="34" charset="0"/>
                <a:sym typeface="Wingdings" pitchFamily="2" charset="2"/>
              </a:rPr>
              <a:t></a:t>
            </a:r>
            <a:r>
              <a:rPr lang="en-US" altLang="ru-RU" b="0">
                <a:latin typeface="Arial" pitchFamily="34" charset="0"/>
                <a:ea typeface="+mn-ea"/>
                <a:cs typeface="Arial" pitchFamily="34" charset="0"/>
              </a:rPr>
              <a:t> Need more precise data for strange mesons and hyperons, multi- variable distributions, unexplored energy range</a:t>
            </a:r>
            <a:endParaRPr lang="ru-RU" altLang="ru-RU" b="0">
              <a:solidFill>
                <a:schemeClr val="accent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185" name="Line 26"/>
          <p:cNvSpPr>
            <a:spLocks noChangeShapeType="1"/>
          </p:cNvSpPr>
          <p:nvPr/>
        </p:nvSpPr>
        <p:spPr bwMode="auto">
          <a:xfrm>
            <a:off x="6443663" y="5445125"/>
            <a:ext cx="238125" cy="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 type="triangl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s-ES_tradn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686300" y="2693988"/>
            <a:ext cx="15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425988" name="Rectangle 4"/>
          <p:cNvSpPr>
            <a:spLocks noChangeArrowheads="1"/>
          </p:cNvSpPr>
          <p:nvPr/>
        </p:nvSpPr>
        <p:spPr bwMode="auto">
          <a:xfrm>
            <a:off x="539750" y="179388"/>
            <a:ext cx="748823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9144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marL="13716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marL="18288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Times New Roman" pitchFamily="18" charset="0"/>
              <a:buNone/>
              <a:defRPr/>
            </a:pPr>
            <a:r>
              <a:rPr lang="de-DE" altLang="ru-RU" sz="24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Heavy-ions A+A: Hypernuclei production</a:t>
            </a:r>
          </a:p>
        </p:txBody>
      </p:sp>
      <p:sp>
        <p:nvSpPr>
          <p:cNvPr id="8196" name="Line 5"/>
          <p:cNvSpPr>
            <a:spLocks noChangeShapeType="1"/>
          </p:cNvSpPr>
          <p:nvPr/>
        </p:nvSpPr>
        <p:spPr bwMode="auto">
          <a:xfrm>
            <a:off x="381000" y="914400"/>
            <a:ext cx="8458200" cy="0"/>
          </a:xfrm>
          <a:prstGeom prst="line">
            <a:avLst/>
          </a:prstGeom>
          <a:noFill/>
          <a:ln w="360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425998" name="Rectangle 14"/>
          <p:cNvSpPr>
            <a:spLocks noChangeArrowheads="1"/>
          </p:cNvSpPr>
          <p:nvPr/>
        </p:nvSpPr>
        <p:spPr bwMode="auto">
          <a:xfrm>
            <a:off x="323850" y="4868863"/>
            <a:ext cx="8153400" cy="174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 eaLnBrk="0" hangingPunct="0">
              <a:spcBef>
                <a:spcPct val="50000"/>
              </a:spcBef>
              <a:buClr>
                <a:srgbClr val="008000"/>
              </a:buClr>
              <a:buSzTx/>
              <a:buFont typeface="Wingdings" pitchFamily="2" charset="2"/>
              <a:buChar char="q"/>
              <a:defRPr/>
            </a:pP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In heavy-ion reactions:</a:t>
            </a:r>
            <a:r>
              <a:rPr lang="de-DE" altLang="ru-RU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</a:t>
            </a: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production of hypernuclei through coalescence of Λ with light fragments </a:t>
            </a:r>
            <a:r>
              <a:rPr lang="en-US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enhanced at high baryon densities</a:t>
            </a:r>
            <a:endParaRPr lang="de-DE" altLang="ru-RU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MS PGothic" pitchFamily="34" charset="-128"/>
            </a:endParaRPr>
          </a:p>
          <a:p>
            <a:pPr defTabSz="914400" eaLnBrk="0" hangingPunct="0">
              <a:spcBef>
                <a:spcPct val="50000"/>
              </a:spcBef>
              <a:buClr>
                <a:srgbClr val="008000"/>
              </a:buClr>
              <a:buSzTx/>
              <a:buFont typeface="Wingdings" pitchFamily="2" charset="2"/>
              <a:buChar char="q"/>
              <a:defRPr/>
            </a:pP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Maximal yield</a:t>
            </a:r>
            <a:r>
              <a:rPr lang="de-DE" altLang="ru-RU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</a:t>
            </a: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predicted for √s=4-5A GeV (stat. model) (interplay of Λ and light nuclei excitation function)</a:t>
            </a:r>
          </a:p>
          <a:p>
            <a:pPr defTabSz="914400" eaLnBrk="0" hangingPunct="0">
              <a:spcBef>
                <a:spcPct val="50000"/>
              </a:spcBef>
              <a:buClr>
                <a:srgbClr val="008000"/>
              </a:buClr>
              <a:buSzTx/>
              <a:buFont typeface="Wingdings" pitchFamily="2" charset="2"/>
              <a:buNone/>
              <a:defRPr/>
            </a:pPr>
            <a:r>
              <a:rPr lang="de-DE" altLang="ru-RU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  <a:sym typeface="Wingdings" pitchFamily="2" charset="2"/>
              </a:rPr>
              <a:t></a:t>
            </a:r>
            <a:r>
              <a:rPr lang="de-DE" altLang="ru-RU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BM@N energy range</a:t>
            </a:r>
            <a:r>
              <a:rPr lang="de-DE" altLang="ru-RU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</a:t>
            </a: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is </a:t>
            </a: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suited</a:t>
            </a: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MS PGothic" pitchFamily="34" charset="-128"/>
              </a:rPr>
              <a:t> for the search of  hypernuclei</a:t>
            </a: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                                     BM@N experiment</a:t>
            </a:r>
            <a:endParaRPr lang="ru-RU" altLang="ru-RU" sz="1400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4787900" y="4005263"/>
            <a:ext cx="36718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Tx/>
              <a:buSzTx/>
              <a:buFontTx/>
              <a:buNone/>
            </a:pPr>
            <a:endParaRPr lang="en-US" altLang="ru-RU" i="1">
              <a:solidFill>
                <a:srgbClr val="00076E"/>
              </a:solidFill>
            </a:endParaRPr>
          </a:p>
          <a:p>
            <a:pPr>
              <a:buClrTx/>
              <a:buSzTx/>
              <a:buFontTx/>
              <a:buNone/>
            </a:pPr>
            <a:endParaRPr lang="ru-RU" altLang="ru-RU" i="1">
              <a:solidFill>
                <a:srgbClr val="00076E"/>
              </a:solidFill>
            </a:endParaRP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052513"/>
            <a:ext cx="4138613" cy="373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3" name="Picture 11" descr="Hypnucl_Gudi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125538"/>
            <a:ext cx="3886200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0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005263"/>
            <a:ext cx="28956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19" name="Text Box 1026"/>
          <p:cNvSpPr txBox="1">
            <a:spLocks noChangeArrowheads="1"/>
          </p:cNvSpPr>
          <p:nvPr/>
        </p:nvSpPr>
        <p:spPr bwMode="auto">
          <a:xfrm>
            <a:off x="4686300" y="2693988"/>
            <a:ext cx="1588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9220" name="Text Box 1027"/>
          <p:cNvSpPr txBox="1">
            <a:spLocks noChangeArrowheads="1"/>
          </p:cNvSpPr>
          <p:nvPr/>
        </p:nvSpPr>
        <p:spPr bwMode="auto">
          <a:xfrm>
            <a:off x="2387600" y="1668463"/>
            <a:ext cx="3338513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ts val="800"/>
              </a:spcBef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defTabSz="914400" eaLnBrk="1" hangingPunct="1">
              <a:spcBef>
                <a:spcPct val="50000"/>
              </a:spcBef>
              <a:buClr>
                <a:srgbClr val="FF0000"/>
              </a:buClr>
              <a:buSzTx/>
              <a:buFont typeface="Wingdings" charset="2"/>
              <a:buChar char="§"/>
            </a:pPr>
            <a:endParaRPr lang="de-DE" altLang="ru-RU" sz="2800">
              <a:solidFill>
                <a:schemeClr val="accent2"/>
              </a:solidFill>
              <a:latin typeface="Times New Roman" charset="0"/>
            </a:endParaRPr>
          </a:p>
        </p:txBody>
      </p:sp>
      <p:sp>
        <p:nvSpPr>
          <p:cNvPr id="374788" name="Rectangle 1028"/>
          <p:cNvSpPr>
            <a:spLocks noChangeArrowheads="1"/>
          </p:cNvSpPr>
          <p:nvPr/>
        </p:nvSpPr>
        <p:spPr bwMode="auto">
          <a:xfrm>
            <a:off x="0" y="188913"/>
            <a:ext cx="77057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 marL="9144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 marL="13716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 marL="1828800" algn="ctr" eaLnBrk="0" hangingPunct="0"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algn="ctr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44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buFont typeface="Times New Roman" pitchFamily="18" charset="0"/>
              <a:buNone/>
              <a:defRPr/>
            </a:pPr>
            <a:r>
              <a:rPr lang="de-DE" altLang="ru-RU" sz="28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+mn-ea"/>
              </a:rPr>
              <a:t>Heavy-ions A+A: Study of the EoS  with strangeness</a:t>
            </a:r>
            <a:endParaRPr lang="de-DE" altLang="ru-RU" sz="200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+mn-ea"/>
            </a:endParaRPr>
          </a:p>
        </p:txBody>
      </p:sp>
      <p:sp>
        <p:nvSpPr>
          <p:cNvPr id="9222" name="Line 1029"/>
          <p:cNvSpPr>
            <a:spLocks noChangeShapeType="1"/>
          </p:cNvSpPr>
          <p:nvPr/>
        </p:nvSpPr>
        <p:spPr bwMode="auto">
          <a:xfrm>
            <a:off x="381000" y="990600"/>
            <a:ext cx="8458200" cy="0"/>
          </a:xfrm>
          <a:prstGeom prst="line">
            <a:avLst/>
          </a:prstGeom>
          <a:noFill/>
          <a:ln w="36000">
            <a:solidFill>
              <a:srgbClr val="000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_tradnl"/>
          </a:p>
        </p:txBody>
      </p:sp>
      <p:sp>
        <p:nvSpPr>
          <p:cNvPr id="374851" name="Rectangle 1091"/>
          <p:cNvSpPr>
            <a:spLocks noChangeArrowheads="1"/>
          </p:cNvSpPr>
          <p:nvPr/>
        </p:nvSpPr>
        <p:spPr bwMode="auto">
          <a:xfrm>
            <a:off x="6781800" y="4114800"/>
            <a:ext cx="57308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sz="10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SimSun" pitchFamily="2" charset="-122"/>
                <a:cs typeface="+mn-cs"/>
                <a:sym typeface="Wingdings" pitchFamily="2" charset="2"/>
              </a:rPr>
              <a:t>RQMD</a:t>
            </a:r>
            <a:endParaRPr lang="en-GB" sz="100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SimSun" pitchFamily="2" charset="-122"/>
              <a:cs typeface="+mn-cs"/>
              <a:sym typeface="Wingdings" pitchFamily="2" charset="2"/>
            </a:endParaRPr>
          </a:p>
        </p:txBody>
      </p:sp>
      <p:sp>
        <p:nvSpPr>
          <p:cNvPr id="156687" name="Rectangle 15"/>
          <p:cNvSpPr>
            <a:spLocks noChangeArrowheads="1"/>
          </p:cNvSpPr>
          <p:nvPr/>
        </p:nvSpPr>
        <p:spPr bwMode="auto">
          <a:xfrm>
            <a:off x="533400" y="1219200"/>
            <a:ext cx="4975225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Char char="v"/>
              <a:defRPr/>
            </a:pPr>
            <a:r>
              <a:rPr lang="de-DE" altLang="ru-RU" sz="16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The </a:t>
            </a:r>
            <a:r>
              <a:rPr lang="de-DE" altLang="ru-RU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nuclear dynamics is defined by the EoS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(via density dependent NN-interaction) </a:t>
            </a:r>
          </a:p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Char char="è"/>
              <a:defRPr/>
            </a:pP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 </a:t>
            </a:r>
            <a:r>
              <a:rPr lang="de-DE" altLang="ru-RU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Observables 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sensitive to EoS: </a:t>
            </a:r>
            <a:b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</a:b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   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 collective flow (v</a:t>
            </a:r>
            <a:r>
              <a:rPr lang="de-DE" altLang="ru-RU" sz="2000" baseline="-20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1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,v</a:t>
            </a:r>
            <a:r>
              <a:rPr lang="de-DE" altLang="ru-RU" sz="2000" baseline="-20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2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,…) </a:t>
            </a:r>
            <a:b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</a:b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    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sym typeface="Wingdings" pitchFamily="2" charset="2"/>
              </a:rPr>
              <a:t>p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article ratios</a:t>
            </a:r>
            <a:endParaRPr lang="en-GB" altLang="ru-RU" sz="2000" smtClean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</a:endParaRPr>
          </a:p>
        </p:txBody>
      </p:sp>
      <p:sp>
        <p:nvSpPr>
          <p:cNvPr id="409603" name="Rectangle 3"/>
          <p:cNvSpPr>
            <a:spLocks noChangeArrowheads="1"/>
          </p:cNvSpPr>
          <p:nvPr/>
        </p:nvSpPr>
        <p:spPr bwMode="auto">
          <a:xfrm>
            <a:off x="539750" y="4005263"/>
            <a:ext cx="5257800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defTabSz="914400">
              <a:spcBef>
                <a:spcPct val="50000"/>
              </a:spcBef>
              <a:buClr>
                <a:srgbClr val="008000"/>
              </a:buClr>
              <a:buSzPct val="130000"/>
              <a:buFont typeface="Wingdings" pitchFamily="2" charset="2"/>
              <a:buChar char="q"/>
              <a:defRPr/>
            </a:pPr>
            <a:r>
              <a:rPr lang="de-DE" altLang="ru-RU" sz="160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r>
              <a:rPr lang="de-DE" altLang="ru-RU" sz="200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Experience from SIS and AGS :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</a:t>
            </a:r>
            <a:b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</a:b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ratio of K</a:t>
            </a:r>
            <a:r>
              <a:rPr lang="de-DE" altLang="ru-RU" baseline="26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+</a:t>
            </a: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yield Au+Au/C+C at SIS energies </a:t>
            </a:r>
            <a:b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</a:b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and </a:t>
            </a: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proton v</a:t>
            </a:r>
            <a:r>
              <a:rPr lang="de-DE" altLang="ru-RU" baseline="-20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1</a:t>
            </a: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,v</a:t>
            </a:r>
            <a:r>
              <a:rPr lang="de-DE" altLang="ru-RU" baseline="-20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2</a:t>
            </a: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favor a </a:t>
            </a:r>
            <a: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soft EoS</a:t>
            </a:r>
            <a:br>
              <a:rPr lang="de-DE" altLang="ru-RU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</a:br>
            <a:r>
              <a:rPr lang="de-DE" altLang="ru-RU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(somewhat sensitive to the details of models)</a:t>
            </a:r>
          </a:p>
          <a:p>
            <a:pPr defTabSz="914400">
              <a:spcBef>
                <a:spcPct val="50000"/>
              </a:spcBef>
              <a:buClr>
                <a:srgbClr val="008000"/>
              </a:buClr>
              <a:buSzPct val="130000"/>
              <a:buFont typeface="Wingdings" pitchFamily="2" charset="2"/>
              <a:buNone/>
              <a:defRPr/>
            </a:pP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ea typeface="+mn-ea"/>
                <a:sym typeface="Wingdings" pitchFamily="2" charset="2"/>
              </a:rPr>
              <a:t>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ymbol" pitchFamily="18" charset="2"/>
                <a:ea typeface="+mn-ea"/>
              </a:rPr>
              <a:t> </a:t>
            </a:r>
            <a:r>
              <a:rPr lang="de-DE" altLang="ru-RU" sz="200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Density dependence of the EoS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can be studied in </a:t>
            </a:r>
            <a:r>
              <a:rPr lang="de-DE" altLang="ru-RU" sz="2000" smtClean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BM@N</a:t>
            </a:r>
            <a:r>
              <a:rPr lang="de-DE" altLang="ru-RU" sz="2000" smtClean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</a:rPr>
              <a:t> by a beam energy scan</a:t>
            </a:r>
          </a:p>
        </p:txBody>
      </p:sp>
      <p:sp>
        <p:nvSpPr>
          <p:cNvPr id="156689" name="Rectangle 17"/>
          <p:cNvSpPr>
            <a:spLocks noChangeArrowheads="1"/>
          </p:cNvSpPr>
          <p:nvPr/>
        </p:nvSpPr>
        <p:spPr bwMode="auto">
          <a:xfrm>
            <a:off x="609600" y="3048000"/>
            <a:ext cx="47720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>
              <a:spcBef>
                <a:spcPct val="50000"/>
              </a:spcBef>
              <a:buClr>
                <a:srgbClr val="FF0000"/>
              </a:buClr>
              <a:buSzTx/>
              <a:buFont typeface="Wingdings" pitchFamily="2" charset="2"/>
              <a:buNone/>
              <a:defRPr/>
            </a:pPr>
            <a:r>
              <a:rPr lang="de-DE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Direct</a:t>
            </a: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de-DE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information</a:t>
            </a: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– </a:t>
            </a:r>
            <a:r>
              <a:rPr lang="de-DE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proton</a:t>
            </a: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v</a:t>
            </a:r>
            <a:r>
              <a:rPr lang="de-DE" sz="2000" baseline="-2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1</a:t>
            </a: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,v</a:t>
            </a:r>
            <a:r>
              <a:rPr lang="de-DE" sz="2000" baseline="-2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2</a:t>
            </a:r>
            <a:br>
              <a:rPr lang="de-DE" sz="2000" baseline="-20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</a:b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Alternative </a:t>
            </a:r>
            <a:r>
              <a:rPr lang="de-DE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information</a:t>
            </a: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– via </a:t>
            </a:r>
            <a:r>
              <a:rPr lang="de-DE" sz="20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strangeness</a:t>
            </a:r>
            <a:r>
              <a:rPr lang="de-DE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n-ea"/>
                <a:cs typeface="+mn-cs"/>
              </a:rPr>
              <a:t> </a:t>
            </a:r>
            <a:endParaRPr lang="en-GB" sz="2000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ea typeface="+mn-ea"/>
              <a:cs typeface="+mn-cs"/>
            </a:endParaRPr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0" y="6553200"/>
            <a:ext cx="457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Tx/>
              <a:buSzTx/>
              <a:buFontTx/>
              <a:buNone/>
            </a:pPr>
            <a:r>
              <a:rPr lang="en-US" altLang="ru-RU" sz="1400"/>
              <a:t>M.Kapishin                                      BM@N experiment</a:t>
            </a:r>
            <a:endParaRPr lang="ru-RU" altLang="ru-RU" sz="1400"/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765175"/>
            <a:ext cx="2411412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r="2281"/>
          <a:stretch>
            <a:fillRect/>
          </a:stretch>
        </p:blipFill>
        <p:spPr bwMode="auto">
          <a:xfrm>
            <a:off x="0" y="981075"/>
            <a:ext cx="8990013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281" r="228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3" name="Rectangle 2"/>
          <p:cNvSpPr>
            <a:spLocks noChangeArrowheads="1"/>
          </p:cNvSpPr>
          <p:nvPr/>
        </p:nvSpPr>
        <p:spPr bwMode="auto">
          <a:xfrm>
            <a:off x="1763713" y="0"/>
            <a:ext cx="528955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800" b="0">
                <a:solidFill>
                  <a:srgbClr val="FF0066"/>
                </a:solidFill>
              </a:rPr>
              <a:t>Nuclotron and BM@N beam line</a:t>
            </a:r>
          </a:p>
        </p:txBody>
      </p:sp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2124075" y="3357563"/>
            <a:ext cx="1260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9999"/>
                </a:solidFill>
              </a:rPr>
              <a:t>Nuclotron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44538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25" y="0"/>
            <a:ext cx="1019175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7" name="Text Box 6"/>
          <p:cNvSpPr txBox="1">
            <a:spLocks noChangeArrowheads="1"/>
          </p:cNvSpPr>
          <p:nvPr/>
        </p:nvSpPr>
        <p:spPr bwMode="auto">
          <a:xfrm>
            <a:off x="4427538" y="549275"/>
            <a:ext cx="5041900" cy="28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en-US" altLang="ru-RU" sz="2000" b="0"/>
              <a:t>26 elements of magnetic optics:</a:t>
            </a:r>
          </a:p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en-US" altLang="ru-RU" sz="2000" b="0"/>
              <a:t>→  8 dipole magnets</a:t>
            </a:r>
          </a:p>
          <a:p>
            <a:pPr eaLnBrk="1" hangingPunct="1">
              <a:spcBef>
                <a:spcPts val="1250"/>
              </a:spcBef>
              <a:buClrTx/>
              <a:buFontTx/>
              <a:buNone/>
            </a:pPr>
            <a:r>
              <a:rPr lang="en-US" altLang="ru-RU" sz="2000" b="0"/>
              <a:t>→ 18 quadruple lenses</a:t>
            </a:r>
          </a:p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/>
              <a:t>Requirements for Au beam:</a:t>
            </a:r>
          </a:p>
          <a:p>
            <a:pPr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n-US" altLang="ru-RU" sz="1800" b="0"/>
              <a:t> Minimum dead material</a:t>
            </a:r>
          </a:p>
          <a:p>
            <a:pPr eaLnBrk="1" hangingPunct="1">
              <a:spcBef>
                <a:spcPts val="1125"/>
              </a:spcBef>
              <a:buClrTx/>
              <a:buFontTx/>
              <a:buNone/>
            </a:pPr>
            <a:r>
              <a:rPr lang="en-US" altLang="ru-RU" sz="1800" b="0"/>
              <a:t>→ need to replace 40 m air intervals / foils   with vacuum</a:t>
            </a:r>
          </a:p>
        </p:txBody>
      </p:sp>
      <p:sp>
        <p:nvSpPr>
          <p:cNvPr id="10248" name="Rectangle 7"/>
          <p:cNvSpPr>
            <a:spLocks noChangeArrowheads="1"/>
          </p:cNvSpPr>
          <p:nvPr/>
        </p:nvSpPr>
        <p:spPr bwMode="auto">
          <a:xfrm>
            <a:off x="0" y="6553200"/>
            <a:ext cx="5059363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5156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400"/>
              <a:t>M.Kapishin 		          BM@N experiment</a:t>
            </a:r>
            <a:r>
              <a:rPr lang="en-US" altLang="ru-RU" sz="1400" b="0"/>
              <a:t> </a:t>
            </a:r>
          </a:p>
        </p:txBody>
      </p:sp>
      <p:sp>
        <p:nvSpPr>
          <p:cNvPr id="10249" name="Rectangle 8"/>
          <p:cNvSpPr>
            <a:spLocks noChangeArrowheads="1"/>
          </p:cNvSpPr>
          <p:nvPr/>
        </p:nvSpPr>
        <p:spPr bwMode="auto">
          <a:xfrm>
            <a:off x="5364163" y="5876925"/>
            <a:ext cx="9604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9999"/>
                </a:solidFill>
              </a:rPr>
              <a:t>~160 m</a:t>
            </a:r>
          </a:p>
        </p:txBody>
      </p:sp>
      <p:sp>
        <p:nvSpPr>
          <p:cNvPr id="10250" name="Rectangle 9"/>
          <p:cNvSpPr>
            <a:spLocks noChangeArrowheads="1"/>
          </p:cNvSpPr>
          <p:nvPr/>
        </p:nvSpPr>
        <p:spPr bwMode="auto">
          <a:xfrm>
            <a:off x="6372225" y="5805488"/>
            <a:ext cx="15414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1800">
                <a:solidFill>
                  <a:srgbClr val="009999"/>
                </a:solidFill>
              </a:rPr>
              <a:t>Building 205</a:t>
            </a:r>
          </a:p>
        </p:txBody>
      </p:sp>
      <p:pic>
        <p:nvPicPr>
          <p:cNvPr id="1025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3284538"/>
            <a:ext cx="4102100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52" name="Rectangle 11"/>
          <p:cNvSpPr>
            <a:spLocks noChangeArrowheads="1"/>
          </p:cNvSpPr>
          <p:nvPr/>
        </p:nvSpPr>
        <p:spPr bwMode="auto">
          <a:xfrm>
            <a:off x="8135938" y="5516563"/>
            <a:ext cx="10096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8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eaLnBrk="0" hangingPunct="0">
              <a:spcBef>
                <a:spcPts val="7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2pPr>
            <a:lvl3pPr eaLnBrk="0" hangingPunct="0"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3pPr>
            <a:lvl4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4pPr>
            <a:lvl5pPr eaLnBrk="0" hangingPunct="0">
              <a:spcBef>
                <a:spcPts val="5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009999"/>
                </a:solidFill>
              </a:rPr>
              <a:t>BM@N</a:t>
            </a:r>
          </a:p>
        </p:txBody>
      </p:sp>
      <p:sp>
        <p:nvSpPr>
          <p:cNvPr id="10253" name="Line 12"/>
          <p:cNvSpPr>
            <a:spLocks noChangeShapeType="1"/>
          </p:cNvSpPr>
          <p:nvPr/>
        </p:nvSpPr>
        <p:spPr bwMode="auto">
          <a:xfrm flipH="1" flipV="1">
            <a:off x="8312150" y="4576763"/>
            <a:ext cx="225425" cy="944562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_tradnl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Оформление по умолчанию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формление по умолчанию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Оформление по умолчанию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Оформление по умолчанию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Оформление по умолчанию">
    <a:majorFont>
      <a:latin typeface="Arial"/>
      <a:ea typeface=""/>
      <a:cs typeface="Arial"/>
    </a:majorFont>
    <a:minorFont>
      <a:latin typeface="Arial"/>
      <a:ea typeface=""/>
      <a:cs typeface="Arial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2124</Words>
  <Application>Microsoft Macintosh PowerPoint</Application>
  <PresentationFormat>Presentación en pantalla (4:3)</PresentationFormat>
  <Paragraphs>447</Paragraphs>
  <Slides>38</Slides>
  <Notes>19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38</vt:i4>
      </vt:variant>
    </vt:vector>
  </HeadingPairs>
  <TitlesOfParts>
    <vt:vector size="57" baseType="lpstr">
      <vt:lpstr>Arial</vt:lpstr>
      <vt:lpstr>Calibri</vt:lpstr>
      <vt:lpstr>Cambria</vt:lpstr>
      <vt:lpstr>Droid Sans Fallback</vt:lpstr>
      <vt:lpstr>Lohit Hindi</vt:lpstr>
      <vt:lpstr>Lucida Sans Unicode</vt:lpstr>
      <vt:lpstr>Luxi Sans</vt:lpstr>
      <vt:lpstr>MS Mincho</vt:lpstr>
      <vt:lpstr>MS PGothic</vt:lpstr>
      <vt:lpstr>Rockwell</vt:lpstr>
      <vt:lpstr>SimSun</vt:lpstr>
      <vt:lpstr>StarSymbol</vt:lpstr>
      <vt:lpstr>Symbol</vt:lpstr>
      <vt:lpstr>Times New Roman</vt:lpstr>
      <vt:lpstr>Wingdings</vt:lpstr>
      <vt:lpstr>Оформление по умолчанию</vt:lpstr>
      <vt:lpstr>Equation</vt:lpstr>
      <vt:lpstr>Формула</vt:lpstr>
      <vt:lpstr>Microsoft Equation 3.0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3</cp:revision>
  <cp:lastPrinted>1601-01-01T00:00:00Z</cp:lastPrinted>
  <dcterms:created xsi:type="dcterms:W3CDTF">2018-05-23T09:39:00Z</dcterms:created>
  <dcterms:modified xsi:type="dcterms:W3CDTF">2018-05-24T10:02:15Z</dcterms:modified>
</cp:coreProperties>
</file>